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2" r:id="rId3"/>
    <p:sldId id="263" r:id="rId4"/>
    <p:sldId id="258" r:id="rId5"/>
    <p:sldId id="262" r:id="rId6"/>
    <p:sldId id="259" r:id="rId7"/>
    <p:sldId id="260" r:id="rId8"/>
    <p:sldId id="261" r:id="rId9"/>
    <p:sldId id="264" r:id="rId10"/>
    <p:sldId id="290" r:id="rId11"/>
    <p:sldId id="291" r:id="rId12"/>
    <p:sldId id="292" r:id="rId13"/>
    <p:sldId id="299" r:id="rId14"/>
    <p:sldId id="296" r:id="rId15"/>
    <p:sldId id="297" r:id="rId16"/>
    <p:sldId id="289" r:id="rId17"/>
    <p:sldId id="298" r:id="rId18"/>
    <p:sldId id="293" r:id="rId19"/>
    <p:sldId id="300" r:id="rId20"/>
    <p:sldId id="277" r:id="rId21"/>
    <p:sldId id="278" r:id="rId22"/>
    <p:sldId id="279" r:id="rId23"/>
    <p:sldId id="266" r:id="rId24"/>
    <p:sldId id="276" r:id="rId25"/>
    <p:sldId id="267" r:id="rId26"/>
    <p:sldId id="274" r:id="rId27"/>
    <p:sldId id="280" r:id="rId28"/>
    <p:sldId id="269" r:id="rId29"/>
    <p:sldId id="270" r:id="rId30"/>
    <p:sldId id="281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1pPr>
    <a:lvl2pPr marL="0" marR="0" indent="2286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2pPr>
    <a:lvl3pPr marL="0" marR="0" indent="4572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3pPr>
    <a:lvl4pPr marL="0" marR="0" indent="6858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4pPr>
    <a:lvl5pPr marL="0" marR="0" indent="9144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5pPr>
    <a:lvl6pPr marL="0" marR="0" indent="11430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6pPr>
    <a:lvl7pPr marL="0" marR="0" indent="13716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7pPr>
    <a:lvl8pPr marL="0" marR="0" indent="16002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8pPr>
    <a:lvl9pPr marL="0" marR="0" indent="18288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00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9F9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2"/>
    <p:restoredTop sz="94629"/>
  </p:normalViewPr>
  <p:slideViewPr>
    <p:cSldViewPr snapToGrid="0" snapToObjects="1">
      <p:cViewPr>
        <p:scale>
          <a:sx n="40" d="100"/>
          <a:sy n="40" d="100"/>
        </p:scale>
        <p:origin x="-360" y="15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9104538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Menu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Us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dark bg">
    <p:bg>
      <p:bgPr>
        <a:solidFill>
          <a:srgbClr val="39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1971114" y="11525250"/>
            <a:ext cx="432247" cy="482601"/>
          </a:xfrm>
          <a:prstGeom prst="rect">
            <a:avLst/>
          </a:prstGeom>
        </p:spPr>
        <p:txBody>
          <a:bodyPr wrap="none"/>
          <a:lstStyle>
            <a:lvl1pPr algn="ctr">
              <a:defRPr sz="2400" cap="none" spc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616325" y="351504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162165" y="351504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708005" y="351504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253845" y="351504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799685" y="351504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616325" y="706088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162165" y="706088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0708005" y="706088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253845" y="7060883"/>
            <a:ext cx="2906713" cy="290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7799685" y="7060883"/>
            <a:ext cx="2906713" cy="29067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385590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1">
    <p:bg>
      <p:bgPr>
        <a:solidFill>
          <a:srgbClr val="39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4F5F7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/>
        </p:nvSpPr>
        <p:spPr>
          <a:xfrm>
            <a:off x="21166238" y="845083"/>
            <a:ext cx="271267" cy="21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0694733" y="810683"/>
            <a:ext cx="149394" cy="285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21749915" y="819734"/>
            <a:ext cx="168792" cy="2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22222494" y="849174"/>
            <a:ext cx="288515" cy="20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4F5F7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46" name="Shape 46"/>
          <p:cNvSpPr/>
          <p:nvPr/>
        </p:nvSpPr>
        <p:spPr>
          <a:xfrm>
            <a:off x="23077405" y="1371248"/>
            <a:ext cx="1636515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dark bg">
    <p:bg>
      <p:bgPr>
        <a:solidFill>
          <a:srgbClr val="39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21166238" y="845083"/>
            <a:ext cx="271267" cy="21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0694733" y="810683"/>
            <a:ext cx="149394" cy="285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21749915" y="819734"/>
            <a:ext cx="168792" cy="2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22222494" y="849174"/>
            <a:ext cx="288515" cy="20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4F5F7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46" name="Shape 46"/>
          <p:cNvSpPr/>
          <p:nvPr/>
        </p:nvSpPr>
        <p:spPr>
          <a:xfrm>
            <a:off x="23077405" y="1371248"/>
            <a:ext cx="1636515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25595" y="3881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529195" y="3881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932795" y="3881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336395" y="3881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739995" y="3881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25595" y="7183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529195" y="7183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0932795" y="7183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336395" y="7183755"/>
            <a:ext cx="2641600" cy="264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7739995" y="7183755"/>
            <a:ext cx="2641600" cy="2641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44525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2121840" y="2279414"/>
            <a:ext cx="16482720" cy="21768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2167984" y="4630044"/>
            <a:ext cx="20476358" cy="70192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/>
        </p:nvSpPr>
        <p:spPr>
          <a:xfrm>
            <a:off x="21166238" y="845083"/>
            <a:ext cx="271267" cy="21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" name="Shape 5"/>
          <p:cNvSpPr/>
          <p:nvPr/>
        </p:nvSpPr>
        <p:spPr>
          <a:xfrm>
            <a:off x="20694733" y="810683"/>
            <a:ext cx="149394" cy="285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" name="Shape 6"/>
          <p:cNvSpPr/>
          <p:nvPr/>
        </p:nvSpPr>
        <p:spPr>
          <a:xfrm>
            <a:off x="21749915" y="819734"/>
            <a:ext cx="168792" cy="2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Shape 7"/>
          <p:cNvSpPr/>
          <p:nvPr/>
        </p:nvSpPr>
        <p:spPr>
          <a:xfrm>
            <a:off x="22222494" y="849174"/>
            <a:ext cx="288515" cy="20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xfrm>
            <a:off x="23036465" y="762695"/>
            <a:ext cx="607907" cy="381001"/>
          </a:xfrm>
          <a:prstGeom prst="rect">
            <a:avLst/>
          </a:prstGeom>
          <a:ln w="3175">
            <a:miter lim="400000"/>
          </a:ln>
        </p:spPr>
        <p:txBody>
          <a:bodyPr lIns="38100" tIns="38100" rIns="38100" bIns="38100">
            <a:spAutoFit/>
          </a:bodyPr>
          <a:lstStyle>
            <a:lvl1pPr algn="l">
              <a:defRPr sz="2000" cap="all" spc="400">
                <a:solidFill>
                  <a:srgbClr val="393941"/>
                </a:solidFill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9" name="Shape 9"/>
          <p:cNvSpPr/>
          <p:nvPr/>
        </p:nvSpPr>
        <p:spPr>
          <a:xfrm>
            <a:off x="23077405" y="1371248"/>
            <a:ext cx="1636515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2" r:id="rId4"/>
    <p:sldLayoutId id="2147483654" r:id="rId5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1pPr>
      <a:lvl2pPr marL="0" marR="0" indent="228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2pPr>
      <a:lvl3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3pPr>
      <a:lvl4pPr marL="0" marR="0" indent="685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4pPr>
      <a:lvl5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5pPr>
      <a:lvl6pPr marL="0" marR="0" indent="1143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6pPr>
      <a:lvl7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7pPr>
      <a:lvl8pPr marL="0" marR="0" indent="1600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8pPr>
      <a:lvl9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9pPr>
    </p:titleStyle>
    <p:bodyStyle>
      <a:lvl1pPr marL="0" marR="0" indent="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1pPr>
      <a:lvl2pPr marL="0" marR="0" indent="2286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2pPr>
      <a:lvl3pPr marL="0" marR="0" indent="4572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3pPr>
      <a:lvl4pPr marL="0" marR="0" indent="6858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4pPr>
      <a:lvl5pPr marL="0" marR="0" indent="9144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5pPr>
      <a:lvl6pPr marL="0" marR="0" indent="11430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6pPr>
      <a:lvl7pPr marL="0" marR="0" indent="13716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7pPr>
      <a:lvl8pPr marL="0" marR="0" indent="16002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8pPr>
      <a:lvl9pPr marL="0" marR="0" indent="18288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9pPr>
    </p:bodyStyle>
    <p:other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1pPr>
      <a:lvl2pPr marL="0" marR="0" indent="228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2pPr>
      <a:lvl3pPr marL="0" marR="0" indent="457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3pPr>
      <a:lvl4pPr marL="0" marR="0" indent="685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4pPr>
      <a:lvl5pPr marL="0" marR="0" indent="9144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5pPr>
      <a:lvl6pPr marL="0" marR="0" indent="11430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6pPr>
      <a:lvl7pPr marL="0" marR="0" indent="1371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7pPr>
      <a:lvl8pPr marL="0" marR="0" indent="1600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8pPr>
      <a:lvl9pPr marL="0" marR="0" indent="182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slide5.xml"/><Relationship Id="rId18" Type="http://schemas.openxmlformats.org/officeDocument/2006/relationships/image" Target="../media/image11.png"/><Relationship Id="rId26" Type="http://schemas.openxmlformats.org/officeDocument/2006/relationships/image" Target="../media/image15.png"/><Relationship Id="rId3" Type="http://schemas.openxmlformats.org/officeDocument/2006/relationships/slide" Target="slide3.xml"/><Relationship Id="rId21" Type="http://schemas.openxmlformats.org/officeDocument/2006/relationships/slide" Target="slide25.xml"/><Relationship Id="rId7" Type="http://schemas.openxmlformats.org/officeDocument/2006/relationships/slide" Target="slide6.xml"/><Relationship Id="rId12" Type="http://schemas.openxmlformats.org/officeDocument/2006/relationships/image" Target="../media/image8.png"/><Relationship Id="rId17" Type="http://schemas.openxmlformats.org/officeDocument/2006/relationships/slide" Target="slide16.xml"/><Relationship Id="rId25" Type="http://schemas.openxmlformats.org/officeDocument/2006/relationships/slide" Target="slide28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8.xml"/><Relationship Id="rId24" Type="http://schemas.openxmlformats.org/officeDocument/2006/relationships/image" Target="../media/image14.png"/><Relationship Id="rId5" Type="http://schemas.openxmlformats.org/officeDocument/2006/relationships/slide" Target="slide4.xml"/><Relationship Id="rId15" Type="http://schemas.openxmlformats.org/officeDocument/2006/relationships/slide" Target="slide9.xml"/><Relationship Id="rId23" Type="http://schemas.openxmlformats.org/officeDocument/2006/relationships/slide" Target="slide27.xml"/><Relationship Id="rId28" Type="http://schemas.openxmlformats.org/officeDocument/2006/relationships/image" Target="../media/image2.gif"/><Relationship Id="rId10" Type="http://schemas.openxmlformats.org/officeDocument/2006/relationships/image" Target="../media/image7.png"/><Relationship Id="rId19" Type="http://schemas.openxmlformats.org/officeDocument/2006/relationships/slide" Target="slide23.xml"/><Relationship Id="rId4" Type="http://schemas.openxmlformats.org/officeDocument/2006/relationships/image" Target="../media/image4.png"/><Relationship Id="rId9" Type="http://schemas.openxmlformats.org/officeDocument/2006/relationships/slide" Target="slide7.xml"/><Relationship Id="rId14" Type="http://schemas.openxmlformats.org/officeDocument/2006/relationships/image" Target="../media/image9.png"/><Relationship Id="rId22" Type="http://schemas.openxmlformats.org/officeDocument/2006/relationships/image" Target="../media/image13.png"/><Relationship Id="rId27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2.gif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2.gif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gif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10.xml"/><Relationship Id="rId3" Type="http://schemas.openxmlformats.org/officeDocument/2006/relationships/image" Target="../media/image25.jpeg"/><Relationship Id="rId7" Type="http://schemas.openxmlformats.org/officeDocument/2006/relationships/image" Target="../media/image2.gif"/><Relationship Id="rId12" Type="http://schemas.openxmlformats.org/officeDocument/2006/relationships/image" Target="../media/image2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slide" Target="slide14.xml"/><Relationship Id="rId5" Type="http://schemas.openxmlformats.org/officeDocument/2006/relationships/image" Target="../media/image18.png"/><Relationship Id="rId10" Type="http://schemas.openxmlformats.org/officeDocument/2006/relationships/image" Target="../media/image27.png"/><Relationship Id="rId4" Type="http://schemas.openxmlformats.org/officeDocument/2006/relationships/slide" Target="slide2.xml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10.xml"/><Relationship Id="rId3" Type="http://schemas.openxmlformats.org/officeDocument/2006/relationships/image" Target="../media/image31.jpeg"/><Relationship Id="rId7" Type="http://schemas.openxmlformats.org/officeDocument/2006/relationships/image" Target="../media/image2.gif"/><Relationship Id="rId12" Type="http://schemas.openxmlformats.org/officeDocument/2006/relationships/image" Target="../media/image2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slide" Target="slide14.xml"/><Relationship Id="rId5" Type="http://schemas.openxmlformats.org/officeDocument/2006/relationships/image" Target="../media/image18.png"/><Relationship Id="rId10" Type="http://schemas.openxmlformats.org/officeDocument/2006/relationships/image" Target="../media/image27.png"/><Relationship Id="rId4" Type="http://schemas.openxmlformats.org/officeDocument/2006/relationships/slide" Target="slide2.xml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slide" Target="slide10.xml"/><Relationship Id="rId3" Type="http://schemas.openxmlformats.org/officeDocument/2006/relationships/slide" Target="slide2.xml"/><Relationship Id="rId7" Type="http://schemas.openxmlformats.org/officeDocument/2006/relationships/image" Target="../media/image19.png"/><Relationship Id="rId12" Type="http://schemas.openxmlformats.org/officeDocument/2006/relationships/image" Target="../media/image28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gif"/><Relationship Id="rId11" Type="http://schemas.openxmlformats.org/officeDocument/2006/relationships/slide" Target="slide14.xml"/><Relationship Id="rId5" Type="http://schemas.openxmlformats.org/officeDocument/2006/relationships/image" Target="../media/image26.png"/><Relationship Id="rId10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34.jpeg"/><Relationship Id="rId12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8.png"/><Relationship Id="rId5" Type="http://schemas.openxmlformats.org/officeDocument/2006/relationships/image" Target="../media/image2.gif"/><Relationship Id="rId10" Type="http://schemas.openxmlformats.org/officeDocument/2006/relationships/slide" Target="slide14.xml"/><Relationship Id="rId4" Type="http://schemas.openxmlformats.org/officeDocument/2006/relationships/image" Target="../media/image26.png"/><Relationship Id="rId9" Type="http://schemas.openxmlformats.org/officeDocument/2006/relationships/image" Target="../media/image27.png"/><Relationship Id="rId1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slide" Target="slide10.xml"/><Relationship Id="rId3" Type="http://schemas.openxmlformats.org/officeDocument/2006/relationships/image" Target="../media/image18.png"/><Relationship Id="rId7" Type="http://schemas.openxmlformats.org/officeDocument/2006/relationships/image" Target="../media/image36.jpeg"/><Relationship Id="rId12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slide" Target="slide14.xml"/><Relationship Id="rId5" Type="http://schemas.openxmlformats.org/officeDocument/2006/relationships/image" Target="../media/image2.gif"/><Relationship Id="rId10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slide" Target="slide10.xml"/><Relationship Id="rId3" Type="http://schemas.openxmlformats.org/officeDocument/2006/relationships/slide" Target="slide2.xml"/><Relationship Id="rId7" Type="http://schemas.openxmlformats.org/officeDocument/2006/relationships/image" Target="../media/image19.png"/><Relationship Id="rId12" Type="http://schemas.openxmlformats.org/officeDocument/2006/relationships/image" Target="../media/image28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gif"/><Relationship Id="rId11" Type="http://schemas.openxmlformats.org/officeDocument/2006/relationships/slide" Target="slide14.xml"/><Relationship Id="rId5" Type="http://schemas.openxmlformats.org/officeDocument/2006/relationships/image" Target="../media/image26.png"/><Relationship Id="rId10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10.xml"/><Relationship Id="rId3" Type="http://schemas.openxmlformats.org/officeDocument/2006/relationships/image" Target="../media/image41.jpeg"/><Relationship Id="rId7" Type="http://schemas.openxmlformats.org/officeDocument/2006/relationships/image" Target="../media/image2.gif"/><Relationship Id="rId12" Type="http://schemas.openxmlformats.org/officeDocument/2006/relationships/image" Target="../media/image2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slide" Target="slide14.xml"/><Relationship Id="rId5" Type="http://schemas.openxmlformats.org/officeDocument/2006/relationships/image" Target="../media/image18.png"/><Relationship Id="rId10" Type="http://schemas.openxmlformats.org/officeDocument/2006/relationships/image" Target="../media/image27.png"/><Relationship Id="rId4" Type="http://schemas.openxmlformats.org/officeDocument/2006/relationships/slide" Target="slide2.xml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10.xml"/><Relationship Id="rId3" Type="http://schemas.openxmlformats.org/officeDocument/2006/relationships/image" Target="../media/image43.jpeg"/><Relationship Id="rId7" Type="http://schemas.openxmlformats.org/officeDocument/2006/relationships/image" Target="../media/image2.gif"/><Relationship Id="rId12" Type="http://schemas.openxmlformats.org/officeDocument/2006/relationships/image" Target="../media/image28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slide" Target="slide14.xml"/><Relationship Id="rId5" Type="http://schemas.openxmlformats.org/officeDocument/2006/relationships/image" Target="../media/image18.png"/><Relationship Id="rId10" Type="http://schemas.openxmlformats.org/officeDocument/2006/relationships/image" Target="../media/image27.png"/><Relationship Id="rId4" Type="http://schemas.openxmlformats.org/officeDocument/2006/relationships/slide" Target="slide2.xml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slide" Target="slide10.xml"/><Relationship Id="rId3" Type="http://schemas.openxmlformats.org/officeDocument/2006/relationships/image" Target="../media/image18.png"/><Relationship Id="rId7" Type="http://schemas.openxmlformats.org/officeDocument/2006/relationships/image" Target="../media/image44.jpeg"/><Relationship Id="rId12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slide" Target="slide14.xml"/><Relationship Id="rId5" Type="http://schemas.openxmlformats.org/officeDocument/2006/relationships/image" Target="../media/image2.gif"/><Relationship Id="rId10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slide" Target="slide10.xml"/><Relationship Id="rId3" Type="http://schemas.openxmlformats.org/officeDocument/2006/relationships/image" Target="../media/image18.png"/><Relationship Id="rId7" Type="http://schemas.openxmlformats.org/officeDocument/2006/relationships/image" Target="../media/image44.jpeg"/><Relationship Id="rId12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slide" Target="slide14.xml"/><Relationship Id="rId5" Type="http://schemas.openxmlformats.org/officeDocument/2006/relationships/image" Target="../media/image2.gif"/><Relationship Id="rId10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slide" Target="slide16.xml"/><Relationship Id="rId1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gif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gif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18.png"/><Relationship Id="rId7" Type="http://schemas.openxmlformats.org/officeDocument/2006/relationships/image" Target="../media/image4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26.png"/><Relationship Id="rId9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gif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gif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hyperlink" Target="mailto:diamondstoneindustries@gmail.com" TargetMode="External"/><Relationship Id="rId7" Type="http://schemas.openxmlformats.org/officeDocument/2006/relationships/image" Target="../media/image18.png"/><Relationship Id="rId2" Type="http://schemas.openxmlformats.org/officeDocument/2006/relationships/hyperlink" Target="mailto:markexim2010@gmail.com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image" Target="../media/image51.png"/><Relationship Id="rId4" Type="http://schemas.openxmlformats.org/officeDocument/2006/relationships/hyperlink" Target="http://www.diamondstoneindustries.com/" TargetMode="External"/><Relationship Id="rId9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7676612" y="7555832"/>
            <a:ext cx="9030776" cy="11152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5400" dirty="0" smtClean="0"/>
              <a:t>Quartz Kingdom</a:t>
            </a:r>
            <a:endParaRPr sz="5400"/>
          </a:p>
        </p:txBody>
      </p:sp>
      <p:sp>
        <p:nvSpPr>
          <p:cNvPr id="56" name="Shape 56"/>
          <p:cNvSpPr/>
          <p:nvPr/>
        </p:nvSpPr>
        <p:spPr>
          <a:xfrm>
            <a:off x="9698055" y="9611614"/>
            <a:ext cx="4987889" cy="3556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/>
              <a:t>INDIA</a:t>
            </a:r>
            <a:endParaRPr dirty="0"/>
          </a:p>
        </p:txBody>
      </p:sp>
      <p:pic>
        <p:nvPicPr>
          <p:cNvPr id="2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43783" y="3696568"/>
            <a:ext cx="2286000" cy="3048000"/>
          </a:xfrm>
          <a:prstGeom prst="rect">
            <a:avLst/>
          </a:prstGeom>
          <a:noFill/>
        </p:spPr>
      </p:pic>
      <p:pic>
        <p:nvPicPr>
          <p:cNvPr id="1026" name="Picture 2" descr="C:\Users\DELL\Desktop\Untitled-1 copy.pn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 t="58469"/>
          <a:stretch>
            <a:fillRect/>
          </a:stretch>
        </p:blipFill>
        <p:spPr bwMode="auto">
          <a:xfrm>
            <a:off x="8585268" y="5613532"/>
            <a:ext cx="7294562" cy="1180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18441731" y="3246085"/>
            <a:ext cx="5332466" cy="57626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3600" dirty="0" smtClean="0"/>
              <a:t>Quartz Kingdom</a:t>
            </a:r>
            <a:endParaRPr sz="3600"/>
          </a:p>
        </p:txBody>
      </p:sp>
      <p:sp>
        <p:nvSpPr>
          <p:cNvPr id="56" name="Shape 56"/>
          <p:cNvSpPr/>
          <p:nvPr/>
        </p:nvSpPr>
        <p:spPr>
          <a:xfrm>
            <a:off x="18728831" y="12833131"/>
            <a:ext cx="4987889" cy="3556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/>
              <a:t>INDIA</a:t>
            </a:r>
            <a:endParaRPr dirty="0"/>
          </a:p>
        </p:txBody>
      </p:sp>
      <p:pic>
        <p:nvPicPr>
          <p:cNvPr id="3074" name="Picture 2" descr="C:\Users\DELL\Desktop\Buttons\About Us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35338" y="4153692"/>
            <a:ext cx="2724150" cy="576263"/>
          </a:xfrm>
          <a:prstGeom prst="rect">
            <a:avLst/>
          </a:prstGeom>
          <a:noFill/>
        </p:spPr>
      </p:pic>
      <p:pic>
        <p:nvPicPr>
          <p:cNvPr id="3075" name="Picture 3" descr="C:\Users\DELL\Desktop\Buttons\Our History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35338" y="5422902"/>
            <a:ext cx="2724150" cy="576262"/>
          </a:xfrm>
          <a:prstGeom prst="rect">
            <a:avLst/>
          </a:prstGeom>
          <a:noFill/>
        </p:spPr>
      </p:pic>
      <p:pic>
        <p:nvPicPr>
          <p:cNvPr id="3076" name="Picture 4" descr="C:\Users\DELL\Desktop\Buttons\Quality Certificates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35338" y="8658226"/>
            <a:ext cx="2724150" cy="576262"/>
          </a:xfrm>
          <a:prstGeom prst="rect">
            <a:avLst/>
          </a:prstGeom>
          <a:noFill/>
        </p:spPr>
      </p:pic>
      <p:pic>
        <p:nvPicPr>
          <p:cNvPr id="9" name="Picture 2" descr="C:\Users\DELL\Desktop\Buttons\Information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35338" y="7585184"/>
            <a:ext cx="2724150" cy="576263"/>
          </a:xfrm>
          <a:prstGeom prst="rect">
            <a:avLst/>
          </a:prstGeom>
          <a:noFill/>
        </p:spPr>
      </p:pic>
      <p:pic>
        <p:nvPicPr>
          <p:cNvPr id="3077" name="Picture 5" descr="C:\Users\DELL\Desktop\Buttons\Product Catalogue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5338" y="9794876"/>
            <a:ext cx="2724150" cy="576262"/>
          </a:xfrm>
          <a:prstGeom prst="rect">
            <a:avLst/>
          </a:prstGeom>
          <a:noFill/>
        </p:spPr>
      </p:pic>
      <p:pic>
        <p:nvPicPr>
          <p:cNvPr id="3078" name="Picture 6" descr="C:\Users\DELL\Desktop\Buttons\Vision &amp; Mission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335338" y="6505082"/>
            <a:ext cx="2724150" cy="576263"/>
          </a:xfrm>
          <a:prstGeom prst="rect">
            <a:avLst/>
          </a:prstGeom>
          <a:noFill/>
        </p:spPr>
      </p:pic>
      <p:pic>
        <p:nvPicPr>
          <p:cNvPr id="3079" name="Picture 7" descr="C:\Users\DELL\Desktop\Buttons\Production Capacity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335338" y="10930732"/>
            <a:ext cx="2724150" cy="576262"/>
          </a:xfrm>
          <a:prstGeom prst="rect">
            <a:avLst/>
          </a:prstGeom>
          <a:noFill/>
        </p:spPr>
      </p:pic>
      <p:pic>
        <p:nvPicPr>
          <p:cNvPr id="3080" name="Picture 8" descr="C:\Users\DELL\Desktop\Buttons\Product Detail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835721" y="9794876"/>
            <a:ext cx="2724150" cy="576262"/>
          </a:xfrm>
          <a:prstGeom prst="rect">
            <a:avLst/>
          </a:prstGeom>
          <a:noFill/>
        </p:spPr>
      </p:pic>
      <p:pic>
        <p:nvPicPr>
          <p:cNvPr id="3081" name="Picture 9" descr="C:\Users\DELL\Desktop\Buttons\Processing Unit-Plant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835721" y="10930732"/>
            <a:ext cx="2724150" cy="576262"/>
          </a:xfrm>
          <a:prstGeom prst="rect">
            <a:avLst/>
          </a:prstGeom>
          <a:noFill/>
        </p:spPr>
      </p:pic>
      <p:pic>
        <p:nvPicPr>
          <p:cNvPr id="3082" name="Picture 10" descr="C:\Users\DELL\Desktop\Buttons\Domestic Client List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6835721" y="5422901"/>
            <a:ext cx="2724150" cy="576263"/>
          </a:xfrm>
          <a:prstGeom prst="rect">
            <a:avLst/>
          </a:prstGeom>
          <a:noFill/>
        </p:spPr>
      </p:pic>
      <p:pic>
        <p:nvPicPr>
          <p:cNvPr id="3083" name="Picture 11" descr="C:\Users\DELL\Desktop\Buttons\Overseases Client List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6835721" y="6505082"/>
            <a:ext cx="2724150" cy="576263"/>
          </a:xfrm>
          <a:prstGeom prst="rect">
            <a:avLst/>
          </a:prstGeom>
          <a:noFill/>
        </p:spPr>
      </p:pic>
      <p:pic>
        <p:nvPicPr>
          <p:cNvPr id="3084" name="Picture 12" descr="C:\Users\DELL\Desktop\Buttons\Turnover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6835721" y="7585184"/>
            <a:ext cx="2724150" cy="576262"/>
          </a:xfrm>
          <a:prstGeom prst="rect">
            <a:avLst/>
          </a:prstGeom>
          <a:noFill/>
        </p:spPr>
      </p:pic>
      <p:pic>
        <p:nvPicPr>
          <p:cNvPr id="3085" name="Picture 13" descr="C:\Users\DELL\Desktop\Buttons\Sister Companies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6835721" y="8658225"/>
            <a:ext cx="2724150" cy="576263"/>
          </a:xfrm>
          <a:prstGeom prst="rect">
            <a:avLst/>
          </a:prstGeom>
          <a:noFill/>
        </p:spPr>
      </p:pic>
      <p:sp>
        <p:nvSpPr>
          <p:cNvPr id="19" name="Shape 55"/>
          <p:cNvSpPr/>
          <p:nvPr/>
        </p:nvSpPr>
        <p:spPr>
          <a:xfrm>
            <a:off x="3161224" y="2251198"/>
            <a:ext cx="9030776" cy="11152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l"/>
            <a:r>
              <a:rPr lang="en-IN" sz="5400" dirty="0" smtClean="0"/>
              <a:t>Page Direction Keys</a:t>
            </a:r>
            <a:endParaRPr sz="5400"/>
          </a:p>
        </p:txBody>
      </p:sp>
      <p:pic>
        <p:nvPicPr>
          <p:cNvPr id="20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20030777" y="1105692"/>
            <a:ext cx="1503175" cy="2004233"/>
          </a:xfrm>
          <a:prstGeom prst="rect">
            <a:avLst/>
          </a:prstGeom>
          <a:noFill/>
        </p:spPr>
      </p:pic>
      <p:pic>
        <p:nvPicPr>
          <p:cNvPr id="21" name="Picture 2" descr="C:\Users\DELL\Desktop\Untitled-1 copy.png"/>
          <p:cNvPicPr>
            <a:picLocks noChangeAspect="1" noChangeArrowheads="1"/>
          </p:cNvPicPr>
          <p:nvPr/>
        </p:nvPicPr>
        <p:blipFill>
          <a:blip r:embed="rId29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18634235" y="2333481"/>
            <a:ext cx="4796589" cy="776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4517" y="-8634"/>
            <a:ext cx="9956901" cy="13733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98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56C2E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2737372" y="2230625"/>
            <a:ext cx="6023594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bg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12726340" y="2817583"/>
            <a:ext cx="9099673" cy="156523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dirty="0" smtClean="0"/>
              <a:t>About us...</a:t>
            </a: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12740678" y="6459254"/>
            <a:ext cx="10295787" cy="414318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 lnSpcReduction="10000"/>
          </a:bodyPr>
          <a:lstStyle/>
          <a:p>
            <a:pPr algn="l">
              <a:lnSpc>
                <a:spcPct val="110000"/>
              </a:lnSpc>
            </a:pPr>
            <a:r>
              <a:rPr lang="en-IN" sz="2400" b="1" cap="all" spc="400" dirty="0" smtClean="0">
                <a:solidFill>
                  <a:schemeClr val="bg2">
                    <a:lumMod val="75000"/>
                  </a:schemeClr>
                </a:solidFill>
                <a:sym typeface="Montserrat-Regular"/>
              </a:rPr>
              <a:t>Diamond stone industries is one of the venture of MARK group; is engaged in processing of quartz, the company was promoted in 2011 by highly industrial experienced professional’s team,</a:t>
            </a:r>
          </a:p>
          <a:p>
            <a:pPr algn="l">
              <a:lnSpc>
                <a:spcPct val="110000"/>
              </a:lnSpc>
            </a:pPr>
            <a:r>
              <a:rPr lang="en-IN" sz="2400" b="1" cap="all" spc="400" dirty="0" smtClean="0">
                <a:solidFill>
                  <a:schemeClr val="bg2">
                    <a:lumMod val="75000"/>
                  </a:schemeClr>
                </a:solidFill>
                <a:sym typeface="Montserrat-Regular"/>
              </a:rPr>
              <a:t>The company has setup fully automatic processing facilities of quartz granules and powder; also having mines in Gujarat and Rajasthan states of India, with overall processing capacity of 250 metric tons per day for granules, powder and lumps</a:t>
            </a:r>
            <a:endParaRPr lang="en-US" sz="2400" b="1" cap="all" spc="400" dirty="0">
              <a:solidFill>
                <a:schemeClr val="bg2">
                  <a:lumMod val="75000"/>
                </a:schemeClr>
              </a:solidFill>
              <a:sym typeface="Montserrat-Regular"/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12760990" y="5970785"/>
            <a:ext cx="805298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28" name="Shape 128"/>
          <p:cNvSpPr/>
          <p:nvPr/>
        </p:nvSpPr>
        <p:spPr>
          <a:xfrm>
            <a:off x="0" y="-8634"/>
            <a:ext cx="9961418" cy="13733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98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ln w="3175">
            <a:miter lim="400000"/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5" name="Shape 55"/>
          <p:cNvSpPr/>
          <p:nvPr/>
        </p:nvSpPr>
        <p:spPr>
          <a:xfrm>
            <a:off x="2992783" y="10667534"/>
            <a:ext cx="9030776" cy="11152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l"/>
            <a:r>
              <a:rPr lang="en-IN" sz="5400" dirty="0" smtClean="0"/>
              <a:t>Quartz Kingdom</a:t>
            </a:r>
            <a:endParaRPr sz="5400"/>
          </a:p>
        </p:txBody>
      </p:sp>
      <p:pic>
        <p:nvPicPr>
          <p:cNvPr id="6146" name="Picture 2" descr="C:\Users\DELL\Desktop\Buttons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3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6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7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DELL\Downloads\PHOTO\IMG-20180101-WA0076.jpg"/>
          <p:cNvPicPr>
            <a:picLocks noChangeAspect="1" noChangeArrowheads="1"/>
          </p:cNvPicPr>
          <p:nvPr/>
        </p:nvPicPr>
        <p:blipFill>
          <a:blip r:embed="rId7"/>
          <a:srcRect l="21778" t="7478" r="14952" b="14690"/>
          <a:stretch>
            <a:fillRect/>
          </a:stretch>
        </p:blipFill>
        <p:spPr bwMode="auto">
          <a:xfrm>
            <a:off x="3024590" y="3950137"/>
            <a:ext cx="6936828" cy="640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1318828" y="3636911"/>
            <a:ext cx="4861255" cy="446454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r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dirty="0" smtClean="0"/>
              <a:t>Our</a:t>
            </a:r>
          </a:p>
          <a:p>
            <a:r>
              <a:rPr lang="en-IN" dirty="0" smtClean="0"/>
              <a:t>History</a:t>
            </a: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6968360" y="3636911"/>
            <a:ext cx="16676012" cy="545896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1996	Altis Finechem Pvt.Ltd.		Bulk Drug Manufacturing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1997 	Nijanand Ceramics Pvt. Ltd. 	Ceramic Tiles Manufacturing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2002	Crystal Glazes.				Ceramic Glaze Manufacturing  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2003	Crystal Ceramics Pvt. Ltd. 	Porcelain Tiles Manufacturing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2010	Mark Alloys Pvt.Ltd .			M.S. Structure Pipe Manufacturing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2011	Diamond Minerals.			Minerals Processing Unit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2012	Deep Alloys –II				M.S. Billets Manufacturing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2015	Divine Mine Chem.				Precision Minerals Processing</a:t>
            </a:r>
          </a:p>
          <a:p>
            <a:pPr algn="l">
              <a:lnSpc>
                <a:spcPct val="110000"/>
              </a:lnSpc>
            </a:pPr>
            <a:r>
              <a:rPr lang="en-US" sz="3200" b="1" cap="all" spc="4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2015 	Mark Fincorp Services	.	Financial Services</a:t>
            </a:r>
          </a:p>
        </p:txBody>
      </p:sp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71" name="Shape 71"/>
          <p:cNvSpPr/>
          <p:nvPr/>
        </p:nvSpPr>
        <p:spPr>
          <a:xfrm>
            <a:off x="5374785" y="3636911"/>
            <a:ext cx="805298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-550215" y="13670281"/>
            <a:ext cx="45719" cy="45719"/>
          </a:xfrm>
          <a:prstGeom prst="rect">
            <a:avLst/>
          </a:prstGeom>
          <a:ln w="3175">
            <a:miter lim="400000"/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8" name="Shape 274"/>
          <p:cNvSpPr/>
          <p:nvPr/>
        </p:nvSpPr>
        <p:spPr>
          <a:xfrm>
            <a:off x="2262991" y="12198350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9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2" name="Picture 2" descr="C:\Users\DELL\Desktop\Untitled-1 copy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9554710" y="3147083"/>
            <a:ext cx="5388515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ctr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/>
              <a:t>DIAMOND STONE INDUSTRIES</a:t>
            </a:r>
            <a:endParaRPr/>
          </a:p>
        </p:txBody>
      </p:sp>
      <p:sp>
        <p:nvSpPr>
          <p:cNvPr id="118" name="Shape 118"/>
          <p:cNvSpPr/>
          <p:nvPr/>
        </p:nvSpPr>
        <p:spPr>
          <a:xfrm>
            <a:off x="5766002" y="3734041"/>
            <a:ext cx="12851996" cy="178519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0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dirty="0" smtClean="0"/>
              <a:t>Vision - Mission</a:t>
            </a: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4742163" y="5393183"/>
            <a:ext cx="18294301" cy="36231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IN" sz="6000" b="1" cap="all" spc="400" dirty="0" smtClean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Vision</a:t>
            </a:r>
          </a:p>
          <a:p>
            <a:pPr algn="l">
              <a:lnSpc>
                <a:spcPct val="110000"/>
              </a:lnSpc>
            </a:pPr>
            <a:r>
              <a:rPr lang="en-IN" sz="3200" b="1" cap="all" spc="4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Mark group has core ethics of doing business with a vision of enhancing value for their customer and associates</a:t>
            </a:r>
          </a:p>
          <a:p>
            <a:pPr algn="l">
              <a:lnSpc>
                <a:spcPct val="110000"/>
              </a:lnSpc>
            </a:pPr>
            <a:r>
              <a:rPr lang="en-IN" sz="6000" b="1" cap="all" spc="400" dirty="0" smtClean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Mission</a:t>
            </a:r>
          </a:p>
          <a:p>
            <a:pPr lvl="1" algn="l">
              <a:lnSpc>
                <a:spcPct val="110000"/>
              </a:lnSpc>
            </a:pPr>
            <a:r>
              <a:rPr lang="en-IN" sz="3200" b="1" cap="all" spc="4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  <a:sym typeface="Montserrat-Regular"/>
              </a:rPr>
              <a:t>It is a mission to process premium minerals, considering international and national standards for global users</a:t>
            </a:r>
            <a:endParaRPr lang="en-US" sz="3200" b="1" cap="all" spc="400" dirty="0">
              <a:solidFill>
                <a:schemeClr val="tx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  <a:sym typeface="Montserrat-Regular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11789350" y="5393182"/>
            <a:ext cx="805299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11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2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/>
              <a:t>Quartz Kingdom</a:t>
            </a:r>
            <a:endParaRPr sz="2400"/>
          </a:p>
        </p:txBody>
      </p:sp>
      <p:pic>
        <p:nvPicPr>
          <p:cNvPr id="13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4" name="Picture 2" descr="C:\Users\DELL\Desktop\Untitled-1 copy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10708861" y="-41664"/>
            <a:ext cx="8418381" cy="13799327"/>
          </a:xfrm>
          <a:prstGeom prst="rect">
            <a:avLst/>
          </a:prstGeom>
          <a:solidFill>
            <a:srgbClr val="F56C2E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2127657" y="3828921"/>
            <a:ext cx="5019102" cy="80898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 algn="l"/>
            <a:r>
              <a:rPr lang="en-IN" sz="2800" dirty="0" smtClean="0">
                <a:solidFill>
                  <a:schemeClr val="bg2">
                    <a:lumMod val="50000"/>
                  </a:schemeClr>
                </a:solidFill>
              </a:rPr>
              <a:t>Diamond Stone Industries is having ISO 9001:2015 ; Quality Management Systems,</a:t>
            </a:r>
          </a:p>
          <a:p>
            <a:pPr algn="l"/>
            <a:r>
              <a:rPr lang="en-IN" sz="2800" dirty="0" smtClean="0">
                <a:solidFill>
                  <a:schemeClr val="bg2">
                    <a:lumMod val="50000"/>
                  </a:schemeClr>
                </a:solidFill>
              </a:rPr>
              <a:t>We have system to check quality from procurement of lumps to finish goods; as per required specified quality, </a:t>
            </a:r>
          </a:p>
          <a:p>
            <a:pPr algn="l"/>
            <a:r>
              <a:rPr lang="en-IN" sz="2800" dirty="0" smtClean="0">
                <a:solidFill>
                  <a:schemeClr val="bg2">
                    <a:lumMod val="50000"/>
                  </a:schemeClr>
                </a:solidFill>
              </a:rPr>
              <a:t>We are having fully equipped   quality control system for sieve analysis and whiteness checking system at plant premises,</a:t>
            </a:r>
          </a:p>
          <a:p>
            <a:pPr algn="l"/>
            <a:r>
              <a:rPr lang="en-IN" sz="2800" dirty="0" smtClean="0">
                <a:solidFill>
                  <a:schemeClr val="bg2">
                    <a:lumMod val="50000"/>
                  </a:schemeClr>
                </a:solidFill>
              </a:rPr>
              <a:t>Also we are in practice of doing third party chemical analysis for lot to lot for batter quality assurance,  </a:t>
            </a:r>
            <a:endParaRPr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78" name="Shape 78"/>
          <p:cNvSpPr/>
          <p:nvPr/>
        </p:nvSpPr>
        <p:spPr>
          <a:xfrm>
            <a:off x="10708861" y="-67064"/>
            <a:ext cx="8418381" cy="13799328"/>
          </a:xfrm>
          <a:prstGeom prst="rect">
            <a:avLst/>
          </a:prstGeom>
          <a:ln w="3175">
            <a:miter lim="400000"/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1045064" y="12403712"/>
            <a:ext cx="1" cy="2620762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188415" y="2892169"/>
            <a:ext cx="16482720" cy="93675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 marL="0" marR="0" lvl="0" indent="0" algn="l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393941"/>
                </a:solidFill>
                <a:effectLst/>
                <a:uLnTx/>
                <a:uFillTx/>
                <a:latin typeface="Montserrat-SemiBold"/>
                <a:ea typeface="Montserrat-SemiBold"/>
                <a:cs typeface="Montserrat-SemiBold"/>
                <a:sym typeface="Montserrat-SemiBold"/>
              </a:rPr>
              <a:t>Quality Certificate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393941"/>
              </a:solidFill>
              <a:effectLst/>
              <a:uLnTx/>
              <a:uFillTx/>
              <a:latin typeface="Montserrat-SemiBold"/>
              <a:ea typeface="Montserrat-SemiBold"/>
              <a:cs typeface="Montserrat-SemiBold"/>
              <a:sym typeface="Montserrat-SemiBold"/>
            </a:endParaRPr>
          </a:p>
        </p:txBody>
      </p:sp>
      <p:pic>
        <p:nvPicPr>
          <p:cNvPr id="14" name="Picture 2" descr="C:\Users\DELL\Desktop\Buttons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3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5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6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2" descr="C:\Users\DELL\Downloads\1694 Diamond Stone Industries ISO 9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53398" y="1503363"/>
            <a:ext cx="7977188" cy="10694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82" name="Shape 82"/>
          <p:cNvSpPr/>
          <p:nvPr/>
        </p:nvSpPr>
        <p:spPr>
          <a:xfrm flipH="1">
            <a:off x="1078686" y="8387981"/>
            <a:ext cx="1" cy="5328019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83" name="Shape 83"/>
          <p:cNvSpPr/>
          <p:nvPr/>
        </p:nvSpPr>
        <p:spPr>
          <a:xfrm>
            <a:off x="2120171" y="12597641"/>
            <a:ext cx="5291281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/>
              <a:t>DIAMOND STONE INDUSTRIES</a:t>
            </a:r>
            <a:endParaRPr/>
          </a:p>
        </p:txBody>
      </p:sp>
      <p:sp>
        <p:nvSpPr>
          <p:cNvPr id="84" name="Shape 84"/>
          <p:cNvSpPr/>
          <p:nvPr/>
        </p:nvSpPr>
        <p:spPr>
          <a:xfrm>
            <a:off x="2109140" y="4186821"/>
            <a:ext cx="11233941" cy="116257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 lnSpcReduction="10000"/>
          </a:bodyPr>
          <a:lstStyle>
            <a:lvl1pPr algn="l">
              <a:lnSpc>
                <a:spcPct val="80000"/>
              </a:lnSpc>
              <a:defRPr sz="10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dirty="0" smtClean="0"/>
              <a:t>Information</a:t>
            </a: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2109140" y="5425631"/>
            <a:ext cx="18426079" cy="592469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 algn="l">
              <a:lnSpc>
                <a:spcPct val="80000"/>
              </a:lnSpc>
              <a:defRPr sz="3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smtClean="0"/>
              <a:t>IMPORT EXPORT NO .		</a:t>
            </a: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0811010074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FACTORY LACENSE NO .	</a:t>
            </a: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17926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GST NO .				</a:t>
            </a: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24AAHFD8399L1ZR</a:t>
            </a:r>
            <a:endParaRPr lang="en-US" b="0" i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 smtClean="0"/>
              <a:t>PAN NO .				</a:t>
            </a: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AAHFD8399L</a:t>
            </a:r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OWNER                          	</a:t>
            </a:r>
            <a:r>
              <a:rPr lang="en-US" sz="4000" dirty="0" smtClean="0"/>
              <a:t>HARSHADKUMAR NARAYANBHAI PATEL</a:t>
            </a:r>
            <a:endParaRPr lang="en-US" sz="4000" i="1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                                            	</a:t>
            </a: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Cont. +91 97234 52701    </a:t>
            </a:r>
            <a:endParaRPr lang="en-US" b="0" i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				Email. Id.	diamondstoneindustries@gmail.com</a:t>
            </a:r>
            <a:endParaRPr lang="en-US" b="0" i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                                           	</a:t>
            </a:r>
            <a:r>
              <a:rPr lang="en-US" sz="4000" dirty="0" smtClean="0"/>
              <a:t>SANJAYKUMAR KANTILAL PATEL</a:t>
            </a:r>
            <a:endParaRPr lang="en-US" sz="4000" i="1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                                            	</a:t>
            </a: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Cont. +91 97234 61701    </a:t>
            </a:r>
            <a:endParaRPr lang="en-US" b="0" i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b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				Email. Id. 	diamondstoneindustries@gmail.com</a:t>
            </a:r>
            <a:endParaRPr b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0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/>
              <a:t>Quartz Kingdom</a:t>
            </a:r>
            <a:endParaRPr sz="2400"/>
          </a:p>
        </p:txBody>
      </p:sp>
      <p:pic>
        <p:nvPicPr>
          <p:cNvPr id="11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2" name="Picture 2" descr="C:\Users\DELL\Desktop\Untitled-1 copy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2109141" y="2715983"/>
            <a:ext cx="5952018" cy="107233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 fontScale="47500" lnSpcReduction="20000"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dirty="0" smtClean="0"/>
              <a:t>Product Catalogue</a:t>
            </a:r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143789" y="3338305"/>
            <a:ext cx="805299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4098" name="Picture 2" descr="C:\Users\DELL\Downloads\Diamond 01.jpg"/>
          <p:cNvPicPr>
            <a:picLocks noChangeAspect="1" noChangeArrowheads="1"/>
          </p:cNvPicPr>
          <p:nvPr/>
        </p:nvPicPr>
        <p:blipFill>
          <a:blip r:embed="rId2" cstate="print"/>
          <a:srcRect l="50366"/>
          <a:stretch>
            <a:fillRect/>
          </a:stretch>
        </p:blipFill>
        <p:spPr bwMode="auto">
          <a:xfrm>
            <a:off x="185750" y="3788317"/>
            <a:ext cx="5838151" cy="8319600"/>
          </a:xfrm>
          <a:prstGeom prst="rect">
            <a:avLst/>
          </a:prstGeom>
          <a:noFill/>
        </p:spPr>
      </p:pic>
      <p:pic>
        <p:nvPicPr>
          <p:cNvPr id="4099" name="Picture 3" descr="C:\Users\DELL\Downloads\Diamond 01.jpg"/>
          <p:cNvPicPr>
            <a:picLocks noChangeAspect="1" noChangeArrowheads="1"/>
          </p:cNvPicPr>
          <p:nvPr/>
        </p:nvPicPr>
        <p:blipFill>
          <a:blip r:embed="rId2" cstate="print"/>
          <a:srcRect r="50269"/>
          <a:stretch>
            <a:fillRect/>
          </a:stretch>
        </p:blipFill>
        <p:spPr bwMode="auto">
          <a:xfrm>
            <a:off x="6179879" y="3788317"/>
            <a:ext cx="5849555" cy="8319600"/>
          </a:xfrm>
          <a:prstGeom prst="rect">
            <a:avLst/>
          </a:prstGeom>
          <a:noFill/>
        </p:spPr>
      </p:pic>
      <p:pic>
        <p:nvPicPr>
          <p:cNvPr id="4100" name="Picture 4" descr="C:\Users\DELL\Downloads\Diamond 02.jpg"/>
          <p:cNvPicPr>
            <a:picLocks noChangeAspect="1" noChangeArrowheads="1"/>
          </p:cNvPicPr>
          <p:nvPr/>
        </p:nvPicPr>
        <p:blipFill>
          <a:blip r:embed="rId3" cstate="print"/>
          <a:srcRect r="49733"/>
          <a:stretch>
            <a:fillRect/>
          </a:stretch>
        </p:blipFill>
        <p:spPr bwMode="auto">
          <a:xfrm>
            <a:off x="12218620" y="3788317"/>
            <a:ext cx="5913330" cy="8319600"/>
          </a:xfrm>
          <a:prstGeom prst="rect">
            <a:avLst/>
          </a:prstGeom>
          <a:noFill/>
        </p:spPr>
      </p:pic>
      <p:pic>
        <p:nvPicPr>
          <p:cNvPr id="4101" name="Picture 5" descr="C:\Users\DELL\Downloads\Diamond 02.jpg"/>
          <p:cNvPicPr>
            <a:picLocks noChangeAspect="1" noChangeArrowheads="1"/>
          </p:cNvPicPr>
          <p:nvPr/>
        </p:nvPicPr>
        <p:blipFill>
          <a:blip r:embed="rId3" cstate="print"/>
          <a:srcRect l="49745"/>
          <a:stretch>
            <a:fillRect/>
          </a:stretch>
        </p:blipFill>
        <p:spPr bwMode="auto">
          <a:xfrm>
            <a:off x="18295113" y="3788317"/>
            <a:ext cx="5911893" cy="8319600"/>
          </a:xfrm>
          <a:prstGeom prst="rect">
            <a:avLst/>
          </a:prstGeom>
          <a:noFill/>
        </p:spPr>
      </p:pic>
      <p:pic>
        <p:nvPicPr>
          <p:cNvPr id="11" name="Picture 2" descr="C:\Users\DELL\Desktop\Buttons\Hom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2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4" name="Picture 2" descr="C:\Users\DELL\Desktop\Untitled-1 copy.png"/>
          <p:cNvPicPr>
            <a:picLocks noChangeAspect="1" noChangeArrowheads="1"/>
          </p:cNvPicPr>
          <p:nvPr/>
        </p:nvPicPr>
        <p:blipFill>
          <a:blip r:embed="rId7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smtClean="0"/>
              <a:pPr/>
              <a:t>9</a:t>
            </a:fld>
            <a:endParaRPr/>
          </a:p>
        </p:txBody>
      </p:sp>
      <p:grpSp>
        <p:nvGrpSpPr>
          <p:cNvPr id="142" name="Group 142"/>
          <p:cNvGrpSpPr/>
          <p:nvPr/>
        </p:nvGrpSpPr>
        <p:grpSpPr>
          <a:xfrm>
            <a:off x="2157488" y="3039151"/>
            <a:ext cx="6186407" cy="8552093"/>
            <a:chOff x="0" y="0"/>
            <a:chExt cx="6186406" cy="8552092"/>
          </a:xfrm>
        </p:grpSpPr>
        <p:sp>
          <p:nvSpPr>
            <p:cNvPr id="135" name="Shape 135"/>
            <p:cNvSpPr/>
            <p:nvPr/>
          </p:nvSpPr>
          <p:spPr>
            <a:xfrm>
              <a:off x="647715" y="1484719"/>
              <a:ext cx="4890976" cy="706737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t">
              <a:normAutofit/>
            </a:bodyPr>
            <a:lstStyle>
              <a:lvl1pPr algn="ctr"/>
            </a:lstStyle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6 UNITS</a:t>
              </a:r>
            </a:p>
            <a:p>
              <a:pPr algn="l"/>
              <a:endParaRPr lang="en-US" sz="3200" b="1" dirty="0" smtClean="0">
                <a:solidFill>
                  <a:schemeClr val="bg2"/>
                </a:solidFill>
              </a:endParaRPr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MACHINERY TYPE:</a:t>
              </a:r>
            </a:p>
            <a:p>
              <a:pPr algn="l"/>
              <a:r>
                <a:rPr lang="en-US" b="1" dirty="0" smtClean="0"/>
                <a:t>DIS INDICATER ,30/80 UNITS,</a:t>
              </a:r>
            </a:p>
            <a:p>
              <a:pPr algn="l"/>
              <a:r>
                <a:rPr lang="en-US" b="1" dirty="0" smtClean="0"/>
                <a:t>TOTAL NO 6</a:t>
              </a:r>
              <a:endParaRPr lang="en-US" dirty="0" smtClean="0"/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CAPACITY  : </a:t>
              </a:r>
            </a:p>
            <a:p>
              <a:pPr algn="l"/>
              <a:r>
                <a:rPr lang="en-US" b="1" dirty="0" smtClean="0"/>
                <a:t>800 TO 1100 MT / UNIT / MONTH </a:t>
              </a:r>
              <a:endParaRPr lang="en-US" dirty="0" smtClean="0"/>
            </a:p>
            <a:p>
              <a:pPr algn="l">
                <a:lnSpc>
                  <a:spcPct val="110000"/>
                </a:lnSpc>
              </a:pPr>
              <a:r>
                <a:rPr lang="en-US" sz="3200" b="1" dirty="0" smtClean="0">
                  <a:solidFill>
                    <a:schemeClr val="bg2"/>
                  </a:solidFill>
                </a:rPr>
                <a:t>TOTAL CAPACITY :</a:t>
              </a:r>
            </a:p>
            <a:p>
              <a:pPr algn="l"/>
              <a:r>
                <a:rPr lang="en-US" b="1" dirty="0" smtClean="0"/>
                <a:t>4800 TO 6600 MT / MONTH</a:t>
              </a:r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SIZE</a:t>
              </a:r>
            </a:p>
            <a:p>
              <a:pPr algn="l"/>
              <a:r>
                <a:rPr lang="en-US" sz="2800" b="1" dirty="0" smtClean="0"/>
                <a:t>0.6 to 1.2 mm</a:t>
              </a:r>
            </a:p>
            <a:p>
              <a:pPr algn="l"/>
              <a:r>
                <a:rPr lang="en-US" sz="2800" b="1" dirty="0" smtClean="0"/>
                <a:t>0.3 to 0.7mm</a:t>
              </a:r>
            </a:p>
            <a:p>
              <a:pPr algn="l"/>
              <a:r>
                <a:rPr lang="en-US" sz="2800" b="1" dirty="0" smtClean="0"/>
                <a:t>0.1 to 0.6mm</a:t>
              </a:r>
            </a:p>
            <a:p>
              <a:pPr algn="l"/>
              <a:r>
                <a:rPr lang="en-US" sz="2800" b="1" dirty="0" smtClean="0"/>
                <a:t>0.1 to 0.4mm</a:t>
              </a:r>
            </a:p>
            <a:p>
              <a:pPr algn="l"/>
              <a:r>
                <a:rPr lang="en-US" sz="2800" b="1" dirty="0" smtClean="0"/>
                <a:t>1.2 to 2.5mm</a:t>
              </a:r>
            </a:p>
            <a:p>
              <a:pPr algn="l"/>
              <a:r>
                <a:rPr lang="en-US" sz="2800" b="1" dirty="0" smtClean="0"/>
                <a:t>2.5 to 4.0mm </a:t>
              </a:r>
            </a:p>
            <a:p>
              <a:pPr algn="l"/>
              <a:endParaRPr lang="en-US" dirty="0" smtClean="0"/>
            </a:p>
            <a:p>
              <a:pPr algn="l"/>
              <a:endParaRPr lang="en-US" dirty="0"/>
            </a:p>
          </p:txBody>
        </p:sp>
        <p:sp>
          <p:nvSpPr>
            <p:cNvPr id="136" name="Shape 136"/>
            <p:cNvSpPr/>
            <p:nvPr/>
          </p:nvSpPr>
          <p:spPr>
            <a:xfrm>
              <a:off x="0" y="0"/>
              <a:ext cx="6186406" cy="8552092"/>
            </a:xfrm>
            <a:prstGeom prst="rect">
              <a:avLst/>
            </a:prstGeom>
            <a:noFill/>
            <a:ln w="50800" cap="flat">
              <a:solidFill>
                <a:srgbClr val="F56C2E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>
              <a:off x="1551922" y="329687"/>
              <a:ext cx="3082563" cy="790601"/>
            </a:xfrm>
            <a:prstGeom prst="roundRect">
              <a:avLst>
                <a:gd name="adj" fmla="val 50000"/>
              </a:avLst>
            </a:prstGeom>
            <a:solidFill>
              <a:srgbClr val="F56C2E"/>
            </a:solidFill>
            <a:ln w="38100" cap="flat">
              <a:solidFill>
                <a:srgbClr val="F56C2E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1" y="329687"/>
              <a:ext cx="6186405" cy="75835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 algn="ctr">
                <a:lnSpc>
                  <a:spcPct val="80000"/>
                </a:lnSpc>
                <a:defRPr sz="3000" b="1">
                  <a:solidFill>
                    <a:srgbClr val="393941"/>
                  </a:solidFill>
                  <a:latin typeface="Montserrat-SemiBold"/>
                  <a:ea typeface="Montserrat-SemiBold"/>
                  <a:cs typeface="Montserrat-SemiBold"/>
                  <a:sym typeface="Montserrat-SemiBold"/>
                </a:defRPr>
              </a:lvl1pPr>
            </a:lstStyle>
            <a:p>
              <a:r>
                <a:rPr lang="en-IN" sz="5400" dirty="0" smtClean="0">
                  <a:latin typeface="+mj-lt"/>
                </a:rPr>
                <a:t>GRITS</a:t>
              </a:r>
              <a:endParaRPr sz="5400">
                <a:latin typeface="+mj-lt"/>
              </a:endParaRPr>
            </a:p>
          </p:txBody>
        </p:sp>
      </p:grpSp>
      <p:grpSp>
        <p:nvGrpSpPr>
          <p:cNvPr id="150" name="Group 150"/>
          <p:cNvGrpSpPr/>
          <p:nvPr/>
        </p:nvGrpSpPr>
        <p:grpSpPr>
          <a:xfrm>
            <a:off x="9098797" y="3039151"/>
            <a:ext cx="6186408" cy="8552093"/>
            <a:chOff x="0" y="0"/>
            <a:chExt cx="6186406" cy="8552092"/>
          </a:xfrm>
        </p:grpSpPr>
        <p:sp>
          <p:nvSpPr>
            <p:cNvPr id="144" name="Shape 144"/>
            <p:cNvSpPr/>
            <p:nvPr/>
          </p:nvSpPr>
          <p:spPr>
            <a:xfrm>
              <a:off x="647714" y="1484720"/>
              <a:ext cx="4890977" cy="666964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t">
              <a:normAutofit/>
            </a:bodyPr>
            <a:lstStyle>
              <a:lvl1pPr algn="ctr"/>
            </a:lstStyle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3 UNITS</a:t>
              </a:r>
            </a:p>
            <a:p>
              <a:pPr algn="l"/>
              <a:endParaRPr lang="en-US" sz="3200" b="1" dirty="0" smtClean="0">
                <a:solidFill>
                  <a:schemeClr val="bg2"/>
                </a:solidFill>
              </a:endParaRPr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MACHINERY TYPE : </a:t>
              </a:r>
            </a:p>
            <a:p>
              <a:pPr algn="l"/>
              <a:r>
                <a:rPr lang="en-US" b="1" dirty="0" smtClean="0"/>
                <a:t>BALL MILL SELF MEDIA </a:t>
              </a:r>
              <a:endParaRPr lang="en-US" dirty="0" smtClean="0"/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CAPACITY : </a:t>
              </a:r>
            </a:p>
            <a:p>
              <a:pPr algn="l"/>
              <a:r>
                <a:rPr lang="en-US" b="1" dirty="0" smtClean="0"/>
                <a:t>750 TO 1000 MT / UNIT / MONTH</a:t>
              </a:r>
              <a:endParaRPr lang="en-US" dirty="0" smtClean="0"/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TOTAL CAPACITY : </a:t>
              </a:r>
            </a:p>
            <a:p>
              <a:pPr algn="l"/>
              <a:r>
                <a:rPr lang="en-US" b="1" dirty="0" smtClean="0"/>
                <a:t>2100 TO 3000 MT / MONTH</a:t>
              </a:r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SIZE</a:t>
              </a:r>
            </a:p>
            <a:p>
              <a:pPr algn="l"/>
              <a:r>
                <a:rPr lang="en-US" sz="2800" b="1" dirty="0" smtClean="0"/>
                <a:t>200 Mesh</a:t>
              </a:r>
            </a:p>
            <a:p>
              <a:pPr algn="l"/>
              <a:r>
                <a:rPr lang="en-US" sz="2800" b="1" dirty="0" smtClean="0"/>
                <a:t>300 Mesh</a:t>
              </a:r>
            </a:p>
            <a:p>
              <a:pPr algn="l"/>
              <a:r>
                <a:rPr lang="en-US" sz="2800" b="1" dirty="0" smtClean="0"/>
                <a:t>325 Mesh</a:t>
              </a:r>
            </a:p>
            <a:p>
              <a:pPr algn="l"/>
              <a:r>
                <a:rPr lang="en-US" sz="2800" b="1" dirty="0" smtClean="0"/>
                <a:t>400 Mesh</a:t>
              </a:r>
              <a:endParaRPr lang="en-US" sz="2800" dirty="0" smtClean="0"/>
            </a:p>
            <a:p>
              <a:pPr algn="l"/>
              <a:endParaRPr lang="en-US" dirty="0"/>
            </a:p>
          </p:txBody>
        </p:sp>
        <p:sp>
          <p:nvSpPr>
            <p:cNvPr id="145" name="Shape 145"/>
            <p:cNvSpPr/>
            <p:nvPr/>
          </p:nvSpPr>
          <p:spPr>
            <a:xfrm>
              <a:off x="0" y="0"/>
              <a:ext cx="6186406" cy="8552092"/>
            </a:xfrm>
            <a:prstGeom prst="rect">
              <a:avLst/>
            </a:prstGeom>
            <a:noFill/>
            <a:ln w="50800" cap="flat">
              <a:solidFill>
                <a:srgbClr val="393941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1551922" y="329687"/>
              <a:ext cx="3082563" cy="790601"/>
            </a:xfrm>
            <a:prstGeom prst="roundRect">
              <a:avLst>
                <a:gd name="adj" fmla="val 50000"/>
              </a:avLst>
            </a:prstGeom>
            <a:solidFill>
              <a:srgbClr val="393941"/>
            </a:solidFill>
            <a:ln w="38100" cap="flat">
              <a:solidFill>
                <a:srgbClr val="393941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0" y="424281"/>
              <a:ext cx="6186406" cy="66375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algn="ctr">
                <a:lnSpc>
                  <a:spcPct val="80000"/>
                </a:lnSpc>
                <a:defRPr sz="3000" b="1">
                  <a:solidFill>
                    <a:srgbClr val="393941"/>
                  </a:solidFill>
                  <a:latin typeface="Montserrat-SemiBold"/>
                  <a:ea typeface="Montserrat-SemiBold"/>
                  <a:cs typeface="Montserrat-SemiBold"/>
                  <a:sym typeface="Montserrat-SemiBold"/>
                </a:defRPr>
              </a:lvl1pPr>
            </a:lstStyle>
            <a:p>
              <a:r>
                <a:rPr lang="en-IN" sz="5400" dirty="0" smtClean="0">
                  <a:solidFill>
                    <a:srgbClr val="F9F9F9"/>
                  </a:solidFill>
                  <a:latin typeface="+mj-lt"/>
                </a:rPr>
                <a:t>POWDER</a:t>
              </a:r>
            </a:p>
          </p:txBody>
        </p:sp>
      </p:grpSp>
      <p:grpSp>
        <p:nvGrpSpPr>
          <p:cNvPr id="158" name="Group 158"/>
          <p:cNvGrpSpPr/>
          <p:nvPr/>
        </p:nvGrpSpPr>
        <p:grpSpPr>
          <a:xfrm>
            <a:off x="16040105" y="3039151"/>
            <a:ext cx="6186408" cy="8552093"/>
            <a:chOff x="-1" y="0"/>
            <a:chExt cx="6186407" cy="8552092"/>
          </a:xfrm>
        </p:grpSpPr>
        <p:sp>
          <p:nvSpPr>
            <p:cNvPr id="152" name="Shape 152"/>
            <p:cNvSpPr/>
            <p:nvPr/>
          </p:nvSpPr>
          <p:spPr>
            <a:xfrm>
              <a:off x="647715" y="1484720"/>
              <a:ext cx="4890977" cy="49329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t">
              <a:normAutofit/>
            </a:bodyPr>
            <a:lstStyle>
              <a:lvl1pPr algn="ctr"/>
            </a:lstStyle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1 UNIT</a:t>
              </a:r>
            </a:p>
            <a:p>
              <a:pPr algn="l"/>
              <a:endParaRPr lang="en-US" sz="3200" dirty="0" smtClean="0">
                <a:solidFill>
                  <a:schemeClr val="bg2"/>
                </a:solidFill>
              </a:endParaRPr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MACHINERY TYPE:  </a:t>
              </a:r>
            </a:p>
            <a:p>
              <a:pPr algn="l"/>
              <a:r>
                <a:rPr lang="en-US" b="1" dirty="0" smtClean="0"/>
                <a:t>CRUSHER</a:t>
              </a:r>
              <a:endParaRPr lang="en-US" dirty="0" smtClean="0"/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CAPACITY:         </a:t>
              </a:r>
            </a:p>
            <a:p>
              <a:pPr algn="l"/>
              <a:r>
                <a:rPr lang="en-US" b="1" dirty="0" smtClean="0"/>
                <a:t>5000 MT./ MONTH </a:t>
              </a:r>
            </a:p>
            <a:p>
              <a:pPr algn="l"/>
              <a:r>
                <a:rPr lang="en-US" sz="3200" b="1" dirty="0" smtClean="0">
                  <a:solidFill>
                    <a:schemeClr val="bg2"/>
                  </a:solidFill>
                </a:rPr>
                <a:t>SIZE</a:t>
              </a:r>
            </a:p>
            <a:p>
              <a:pPr algn="l"/>
              <a:r>
                <a:rPr lang="en-US" sz="2800" b="1" dirty="0" smtClean="0"/>
                <a:t>As Per Client Requirement</a:t>
              </a:r>
              <a:endParaRPr lang="en-US" sz="2800" dirty="0" smtClean="0"/>
            </a:p>
            <a:p>
              <a:pPr algn="l"/>
              <a:endParaRPr lang="en-US" dirty="0"/>
            </a:p>
          </p:txBody>
        </p:sp>
        <p:sp>
          <p:nvSpPr>
            <p:cNvPr id="153" name="Shape 153"/>
            <p:cNvSpPr/>
            <p:nvPr/>
          </p:nvSpPr>
          <p:spPr>
            <a:xfrm>
              <a:off x="0" y="0"/>
              <a:ext cx="6186406" cy="8552092"/>
            </a:xfrm>
            <a:prstGeom prst="rect">
              <a:avLst/>
            </a:prstGeom>
            <a:noFill/>
            <a:ln w="50800" cap="flat">
              <a:solidFill>
                <a:srgbClr val="F56C2E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1551922" y="358839"/>
              <a:ext cx="3082563" cy="790601"/>
            </a:xfrm>
            <a:prstGeom prst="roundRect">
              <a:avLst>
                <a:gd name="adj" fmla="val 50000"/>
              </a:avLst>
            </a:prstGeom>
            <a:solidFill>
              <a:srgbClr val="F56C2E"/>
            </a:solidFill>
            <a:ln w="38100" cap="flat">
              <a:solidFill>
                <a:srgbClr val="F56C2E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>
              <a:off x="-1" y="391091"/>
              <a:ext cx="6186406" cy="7583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 algn="ctr">
                <a:lnSpc>
                  <a:spcPct val="80000"/>
                </a:lnSpc>
                <a:defRPr sz="3000" b="1">
                  <a:solidFill>
                    <a:srgbClr val="393941"/>
                  </a:solidFill>
                  <a:latin typeface="Montserrat-SemiBold"/>
                  <a:ea typeface="Montserrat-SemiBold"/>
                  <a:cs typeface="Montserrat-SemiBold"/>
                  <a:sym typeface="Montserrat-SemiBold"/>
                </a:defRPr>
              </a:lvl1pPr>
            </a:lstStyle>
            <a:p>
              <a:r>
                <a:rPr lang="en-IN" sz="5400" dirty="0" smtClean="0">
                  <a:latin typeface="+mj-lt"/>
                </a:rPr>
                <a:t>LUMPS</a:t>
              </a:r>
            </a:p>
          </p:txBody>
        </p:sp>
      </p:grpSp>
      <p:sp>
        <p:nvSpPr>
          <p:cNvPr id="28" name="Shape 141"/>
          <p:cNvSpPr/>
          <p:nvPr/>
        </p:nvSpPr>
        <p:spPr>
          <a:xfrm>
            <a:off x="2157487" y="1571357"/>
            <a:ext cx="17297161" cy="75834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 algn="ctr">
              <a:lnSpc>
                <a:spcPct val="80000"/>
              </a:lnSpc>
              <a:defRPr sz="3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l"/>
            <a:r>
              <a:rPr lang="en-IN" sz="5400" dirty="0" smtClean="0">
                <a:latin typeface="+mj-lt"/>
              </a:rPr>
              <a:t>PRODUCTION CAPACITY</a:t>
            </a:r>
          </a:p>
        </p:txBody>
      </p:sp>
      <p:sp>
        <p:nvSpPr>
          <p:cNvPr id="21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3" name="Picture 2" descr="C:\Users\DELL\Desktop\Buttons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23-01-18 desktop files\Diamond Small Images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91387" y="2944548"/>
            <a:ext cx="8880299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D:\23-01-18 desktop files\Diamond Small Images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1801" y="2944548"/>
            <a:ext cx="9109363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8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Snow White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2050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2051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23-01-18 desktop files\Diamond Small Images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50700" y="2944548"/>
            <a:ext cx="8920982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 descr="D:\23-01-18 desktop files\Diamond Small Images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1800" y="2944548"/>
            <a:ext cx="9109363" cy="8116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8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Snow White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3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4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23-01-18 desktop files\Diamond Small Images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1799" y="2944548"/>
            <a:ext cx="9142473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7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D:\23-01-18 desktop files\Diamond Small Images\1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991388" y="2944548"/>
            <a:ext cx="8880294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Snow White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4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5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Snow White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" name="Picture 2" descr="D:\23-01-18 desktop files\Diamond Small Images\1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21798" y="2944548"/>
            <a:ext cx="9109366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C:\Users\DELL\Desktop\Semi Key copy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5" name="Picture 2" descr="C:\Users\DELL\Desktop\Super Key copy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6" name="Picture 3" descr="C:\Users\DELL\Desktop\Snow White Key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  <p:pic>
        <p:nvPicPr>
          <p:cNvPr id="3074" name="Picture 2" descr="D:\23-01-18 desktop files\Diamond Small Images\14 copy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2085889" y="2968540"/>
            <a:ext cx="8834334" cy="8067319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D:\23-01-18 desktop files\Diamond Small Images\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21802" y="2944548"/>
            <a:ext cx="9078551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D:\23-01-18 desktop files\Diamond Small Images\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991386" y="2944547"/>
            <a:ext cx="8880299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hape 55"/>
          <p:cNvSpPr/>
          <p:nvPr/>
        </p:nvSpPr>
        <p:spPr>
          <a:xfrm>
            <a:off x="18600820" y="1737438"/>
            <a:ext cx="3215601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Super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3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4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D:\23-01-18 desktop files\Diamond Small Images\6.jpg"/>
          <p:cNvPicPr>
            <a:picLocks noChangeAspect="1" noChangeArrowheads="1"/>
          </p:cNvPicPr>
          <p:nvPr/>
        </p:nvPicPr>
        <p:blipFill>
          <a:blip r:embed="rId2"/>
          <a:srcRect l="21665" t="8218" r="21128" b="294"/>
          <a:stretch>
            <a:fillRect/>
          </a:stretch>
        </p:blipFill>
        <p:spPr bwMode="auto">
          <a:xfrm>
            <a:off x="2621802" y="2944549"/>
            <a:ext cx="9053523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7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Super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Picture 3" descr="D:\23-01-18 desktop files\Diamond Small Images\1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950700" y="2944548"/>
            <a:ext cx="8920981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6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7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3-01-18 desktop files\Diamond Small Images\6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529" y="2944549"/>
            <a:ext cx="9103634" cy="8091313"/>
          </a:xfrm>
          <a:prstGeom prst="rect">
            <a:avLst/>
          </a:prstGeom>
          <a:noFill/>
        </p:spPr>
      </p:pic>
      <p:pic>
        <p:nvPicPr>
          <p:cNvPr id="19" name="Picture 3" descr="D:\23-01-18 desktop files\Diamond Small Images\2.jpg"/>
          <p:cNvPicPr>
            <a:picLocks noChangeAspect="1" noChangeArrowheads="1"/>
          </p:cNvPicPr>
          <p:nvPr/>
        </p:nvPicPr>
        <p:blipFill>
          <a:blip r:embed="rId3"/>
          <a:srcRect l="20840" r="20982"/>
          <a:stretch>
            <a:fillRect/>
          </a:stretch>
        </p:blipFill>
        <p:spPr bwMode="auto">
          <a:xfrm>
            <a:off x="11991386" y="2944549"/>
            <a:ext cx="8880299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8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Semi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4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5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D:\23-01-18 desktop files\Diamond Small Images\4.jpg"/>
          <p:cNvPicPr>
            <a:picLocks noChangeAspect="1" noChangeArrowheads="1"/>
          </p:cNvPicPr>
          <p:nvPr/>
        </p:nvPicPr>
        <p:blipFill>
          <a:blip r:embed="rId2"/>
          <a:srcRect l="22396" t="2927" r="21367"/>
          <a:stretch>
            <a:fillRect/>
          </a:stretch>
        </p:blipFill>
        <p:spPr bwMode="auto">
          <a:xfrm>
            <a:off x="11991386" y="2944549"/>
            <a:ext cx="8880300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 descr="D:\23-01-18 desktop files\Diamond Small Images\3.jpg"/>
          <p:cNvPicPr>
            <a:picLocks noChangeAspect="1" noChangeArrowheads="1"/>
          </p:cNvPicPr>
          <p:nvPr/>
        </p:nvPicPr>
        <p:blipFill>
          <a:blip r:embed="rId3"/>
          <a:srcRect l="23086" r="21555"/>
          <a:stretch>
            <a:fillRect/>
          </a:stretch>
        </p:blipFill>
        <p:spPr bwMode="auto">
          <a:xfrm>
            <a:off x="2621803" y="2944549"/>
            <a:ext cx="9109362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8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Semi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3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4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D:\23-01-18 desktop files\Diamond Small Images\5.jpg"/>
          <p:cNvPicPr>
            <a:picLocks noChangeAspect="1" noChangeArrowheads="1"/>
          </p:cNvPicPr>
          <p:nvPr/>
        </p:nvPicPr>
        <p:blipFill>
          <a:blip r:embed="rId7"/>
          <a:srcRect l="22045" r="20871"/>
          <a:stretch>
            <a:fillRect/>
          </a:stretch>
        </p:blipFill>
        <p:spPr bwMode="auto">
          <a:xfrm>
            <a:off x="2621803" y="2944551"/>
            <a:ext cx="9109362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D:\23-01-18 desktop files\Diamond Small Images\1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991388" y="2944551"/>
            <a:ext cx="8880294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Semi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4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5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6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19</a:t>
            </a:fld>
            <a:endParaRPr/>
          </a:p>
        </p:txBody>
      </p:sp>
      <p:sp>
        <p:nvSpPr>
          <p:cNvPr id="2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8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2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30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D:\23-01-18 desktop files\Diamond Small Images\5.jpg"/>
          <p:cNvPicPr>
            <a:picLocks noChangeAspect="1" noChangeArrowheads="1"/>
          </p:cNvPicPr>
          <p:nvPr/>
        </p:nvPicPr>
        <p:blipFill>
          <a:blip r:embed="rId7"/>
          <a:srcRect l="22045" r="20871"/>
          <a:stretch>
            <a:fillRect/>
          </a:stretch>
        </p:blipFill>
        <p:spPr bwMode="auto">
          <a:xfrm>
            <a:off x="2621803" y="2944551"/>
            <a:ext cx="9109362" cy="809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D:\23-01-18 desktop files\Diamond Small Images\1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991388" y="2944551"/>
            <a:ext cx="8880294" cy="809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Shape 55"/>
          <p:cNvSpPr/>
          <p:nvPr/>
        </p:nvSpPr>
        <p:spPr>
          <a:xfrm>
            <a:off x="14910296" y="1737438"/>
            <a:ext cx="6906126" cy="10700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r"/>
            <a:r>
              <a:rPr lang="en-IN" sz="4000" dirty="0" smtClean="0">
                <a:solidFill>
                  <a:schemeClr val="bg2">
                    <a:lumMod val="50000"/>
                  </a:schemeClr>
                </a:solidFill>
              </a:rPr>
              <a:t>Semi</a:t>
            </a:r>
            <a:endParaRPr sz="4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4" name="Picture 2" descr="C:\Users\DELL\Desktop\Semi Key copy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920222" y="5561012"/>
            <a:ext cx="2724150" cy="576263"/>
          </a:xfrm>
          <a:prstGeom prst="rect">
            <a:avLst/>
          </a:prstGeom>
          <a:noFill/>
        </p:spPr>
      </p:pic>
      <p:pic>
        <p:nvPicPr>
          <p:cNvPr id="15" name="Picture 2" descr="C:\Users\DELL\Desktop\Super Key copy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920222" y="4621379"/>
            <a:ext cx="2724150" cy="576263"/>
          </a:xfrm>
          <a:prstGeom prst="rect">
            <a:avLst/>
          </a:prstGeom>
          <a:noFill/>
        </p:spPr>
      </p:pic>
      <p:pic>
        <p:nvPicPr>
          <p:cNvPr id="16" name="Picture 3" descr="C:\Users\DELL\Desktop\Snow White Key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0871686" y="3682916"/>
            <a:ext cx="2724150" cy="57626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44820" y="3987233"/>
          <a:ext cx="16256001" cy="89754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8667"/>
                <a:gridCol w="5418667"/>
                <a:gridCol w="5418667"/>
              </a:tblGrid>
              <a:tr h="618418">
                <a:tc rowSpan="4">
                  <a:txBody>
                    <a:bodyPr/>
                    <a:lstStyle/>
                    <a:p>
                      <a:pPr algn="ctr"/>
                      <a:r>
                        <a:rPr lang="en-IN" sz="32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Grits</a:t>
                      </a:r>
                      <a:endParaRPr lang="en-US" sz="3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14-25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(0.6 to 1.2mm)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vMerge="1">
                  <a:txBody>
                    <a:bodyPr/>
                    <a:lstStyle/>
                    <a:p>
                      <a:endParaRPr lang="en-US" sz="32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22-52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(0.3 to 0.7 mm)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vMerge="1">
                  <a:txBody>
                    <a:bodyPr/>
                    <a:lstStyle/>
                    <a:p>
                      <a:endParaRPr lang="en-US" sz="32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25-150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(0.1 to 0.6 mm)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vMerge="1">
                  <a:txBody>
                    <a:bodyPr/>
                    <a:lstStyle/>
                    <a:p>
                      <a:endParaRPr lang="en-US" sz="32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36-150</a:t>
                      </a:r>
                      <a:r>
                        <a:rPr lang="en-IN" sz="3200" b="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(0.1 to 0.4 mm)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rowSpan="2"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Big size grits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5-8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(1.2 to 2.5 mm)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vMerge="1">
                  <a:txBody>
                    <a:bodyPr/>
                    <a:lstStyle/>
                    <a:p>
                      <a:endParaRPr lang="en-US" sz="3200" b="0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5-8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(2.5 to 4.0 mm)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rowSpan="3"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Powder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200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vMerge="1">
                  <a:txBody>
                    <a:bodyPr/>
                    <a:lstStyle/>
                    <a:p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300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218416">
                <a:tc vMerge="1">
                  <a:txBody>
                    <a:bodyPr/>
                    <a:lstStyle/>
                    <a:p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325 mesh </a:t>
                      </a:r>
                    </a:p>
                    <a:p>
                      <a:endParaRPr lang="en-IN" sz="3200" b="0" dirty="0" smtClean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400 mesh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lumps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As per client requirement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8418">
                <a:tc rowSpan="3"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packaging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50 kg. New </a:t>
                      </a:r>
                      <a:r>
                        <a:rPr lang="en-IN" sz="3200" b="0" dirty="0" err="1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h.d.p.e</a:t>
                      </a: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bag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8418">
                <a:tc vMerge="1">
                  <a:txBody>
                    <a:bodyPr/>
                    <a:lstStyle/>
                    <a:p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Jumbo bag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8418">
                <a:tc vMerge="1">
                  <a:txBody>
                    <a:bodyPr/>
                    <a:lstStyle/>
                    <a:p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Bulk loose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88415" y="2892169"/>
            <a:ext cx="16482720" cy="93675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 marL="0" marR="0" lvl="0" indent="0" algn="l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393941"/>
                </a:solidFill>
                <a:effectLst/>
                <a:uLnTx/>
                <a:uFillTx/>
                <a:latin typeface="Montserrat-SemiBold"/>
                <a:ea typeface="Montserrat-SemiBold"/>
                <a:cs typeface="Montserrat-SemiBold"/>
                <a:sym typeface="Montserrat-SemiBold"/>
              </a:rPr>
              <a:t>Product Detail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393941"/>
              </a:solidFill>
              <a:effectLst/>
              <a:uLnTx/>
              <a:uFillTx/>
              <a:latin typeface="Montserrat-SemiBold"/>
              <a:ea typeface="Montserrat-SemiBold"/>
              <a:cs typeface="Montserrat-SemiBold"/>
              <a:sym typeface="Montserrat-SemiBold"/>
            </a:endParaRPr>
          </a:p>
        </p:txBody>
      </p:sp>
      <p:pic>
        <p:nvPicPr>
          <p:cNvPr id="9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10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7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1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1" name="Straight Arrow Connector 20"/>
          <p:cNvCxnSpPr/>
          <p:nvPr/>
        </p:nvCxnSpPr>
        <p:spPr>
          <a:xfrm>
            <a:off x="7725103" y="9744678"/>
            <a:ext cx="10875718" cy="1588"/>
          </a:xfrm>
          <a:prstGeom prst="straightConnector1">
            <a:avLst/>
          </a:prstGeom>
          <a:noFill/>
          <a:ln w="127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48559" y="4162096"/>
          <a:ext cx="16256001" cy="920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8667"/>
                <a:gridCol w="10837334"/>
              </a:tblGrid>
              <a:tr h="477032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colour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Quartz occurs in virtually every colour common colours are clean, white gray, purple, yellow,</a:t>
                      </a:r>
                      <a:r>
                        <a:rPr lang="en-IN" sz="3200" b="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brown, pink, green, red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streak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Colourless ( harder than the streak plate)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lustre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Vitreous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diaphaneity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Transparent to translucent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cleavage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None-typically break with a conchoidal fracture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Mohs’s</a:t>
                      </a:r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 hardness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Specific gravity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2.6 – 2.7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Distinguishing characteristics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Conchoidal fracture,</a:t>
                      </a:r>
                      <a:r>
                        <a:rPr lang="en-IN" sz="3200" b="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glass lustre, hardness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Chemical composition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" pitchFamily="34" charset="0"/>
                        </a:rPr>
                        <a:t>Sio2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Crystal system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hexagonal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88415" y="2892169"/>
            <a:ext cx="16482720" cy="93675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 marL="0" marR="0" lvl="0" indent="0" algn="l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393941"/>
                </a:solidFill>
                <a:effectLst/>
                <a:uLnTx/>
                <a:uFillTx/>
                <a:latin typeface="Montserrat-SemiBold"/>
                <a:ea typeface="Montserrat-SemiBold"/>
                <a:cs typeface="Montserrat-SemiBold"/>
                <a:sym typeface="Montserrat-SemiBold"/>
              </a:rPr>
              <a:t>Physical Properties of Quartz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393941"/>
              </a:solidFill>
              <a:effectLst/>
              <a:uLnTx/>
              <a:uFillTx/>
              <a:latin typeface="Montserrat-SemiBold"/>
              <a:ea typeface="Montserrat-SemiBold"/>
              <a:cs typeface="Montserrat-SemiBold"/>
              <a:sym typeface="Montserrat-SemiBold"/>
            </a:endParaRPr>
          </a:p>
        </p:txBody>
      </p:sp>
      <p:pic>
        <p:nvPicPr>
          <p:cNvPr id="9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10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7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1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415" y="2892169"/>
            <a:ext cx="16482720" cy="936752"/>
          </a:xfrm>
        </p:spPr>
        <p:txBody>
          <a:bodyPr>
            <a:normAutofit/>
          </a:bodyPr>
          <a:lstStyle/>
          <a:p>
            <a:r>
              <a:rPr lang="en-IN" sz="6600" dirty="0" smtClean="0"/>
              <a:t>Chemical Properties of Quartz</a:t>
            </a:r>
            <a:endParaRPr lang="en-US" sz="6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48559" y="4162096"/>
          <a:ext cx="16255998" cy="664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8848"/>
                <a:gridCol w="3289818"/>
                <a:gridCol w="3612444"/>
                <a:gridCol w="3612444"/>
                <a:gridCol w="3612444"/>
              </a:tblGrid>
              <a:tr h="477032">
                <a:tc>
                  <a:txBody>
                    <a:bodyPr/>
                    <a:lstStyle/>
                    <a:p>
                      <a:pPr algn="ctr"/>
                      <a:r>
                        <a:rPr lang="en-IN" sz="44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Grade</a:t>
                      </a:r>
                      <a:endParaRPr lang="en-US" sz="44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44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q1</a:t>
                      </a:r>
                      <a:endParaRPr lang="en-US" sz="44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4400" b="1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q2</a:t>
                      </a:r>
                      <a:endParaRPr lang="en-US" sz="44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Sio2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99.9%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0.2)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99%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0.25)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Ai2o3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0.2%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0.1)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0.4%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0.2)</a:t>
                      </a:r>
                      <a:endParaRPr lang="en-US" sz="3200" b="0" dirty="0" smtClean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K20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0.001%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0.5)</a:t>
                      </a:r>
                      <a:endParaRPr lang="en-US" sz="3200" b="0" dirty="0" smtClean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0.10%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0.1)</a:t>
                      </a:r>
                      <a:endParaRPr lang="en-US" sz="3200" b="0" dirty="0" smtClean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Na20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0.1%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0.1)</a:t>
                      </a:r>
                      <a:endParaRPr lang="en-US" sz="3200" b="0" dirty="0" smtClean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0.1%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0.5)</a:t>
                      </a:r>
                      <a:endParaRPr lang="en-US" sz="3200" b="0" dirty="0" smtClean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Fe203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0.01%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0.04%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(+ or – 0.2)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Mgo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Nil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Nil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Cao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Nil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Nil</a:t>
                      </a:r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3200" b="1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tio2</a:t>
                      </a:r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N" sz="3200" b="0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nil</a:t>
                      </a:r>
                      <a:endParaRPr lang="en-US" sz="3200" b="0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3200" b="0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N" sz="3200" b="0" i="0" u="none" strike="noStrike" cap="all" spc="40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Montserrat-Regular"/>
                        </a:rPr>
                        <a:t>nil</a:t>
                      </a:r>
                      <a:endParaRPr lang="en-US" sz="3200" b="0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3200" b="0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b="1" i="0" u="none" strike="noStrike" cap="all" spc="400" baseline="0" dirty="0" smtClean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3200" b="1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3200" b="1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3200" b="1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3200" b="1" i="0" u="none" strike="noStrike" cap="all" spc="400" baseline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Montserrat-Regula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hape 274"/>
          <p:cNvSpPr/>
          <p:nvPr/>
        </p:nvSpPr>
        <p:spPr>
          <a:xfrm>
            <a:off x="2188415" y="2357625"/>
            <a:ext cx="4958343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>
                <a:solidFill>
                  <a:schemeClr val="tx2">
                    <a:lumMod val="50000"/>
                  </a:schemeClr>
                </a:solidFill>
              </a:rPr>
              <a:t>Diamond stone industries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6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9" name="Picture 2" descr="C:\Users\DELL\Desktop\Untitled-1 copy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23</a:t>
            </a:fld>
            <a:endParaRPr/>
          </a:p>
        </p:txBody>
      </p:sp>
      <p:sp>
        <p:nvSpPr>
          <p:cNvPr id="39" name="Shape 225"/>
          <p:cNvSpPr/>
          <p:nvPr/>
        </p:nvSpPr>
        <p:spPr>
          <a:xfrm>
            <a:off x="9650466" y="1605721"/>
            <a:ext cx="10354177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b="1" dirty="0" smtClean="0">
                <a:solidFill>
                  <a:schemeClr val="tx2">
                    <a:lumMod val="10000"/>
                  </a:schemeClr>
                </a:solidFill>
              </a:rPr>
              <a:t>DIAMOND STONE INDUSTRIES PLANT 2- At MALPUR</a:t>
            </a:r>
            <a:endParaRPr b="1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0" name="Shape 225"/>
          <p:cNvSpPr/>
          <p:nvPr/>
        </p:nvSpPr>
        <p:spPr>
          <a:xfrm>
            <a:off x="954596" y="5297214"/>
            <a:ext cx="4620128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b="1" dirty="0" smtClean="0">
                <a:solidFill>
                  <a:schemeClr val="tx2">
                    <a:lumMod val="10000"/>
                  </a:schemeClr>
                </a:solidFill>
              </a:rPr>
              <a:t>QUARTZ PROCESSING MACHINE 1</a:t>
            </a:r>
            <a:endParaRPr b="1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1" name="Shape 225"/>
          <p:cNvSpPr/>
          <p:nvPr/>
        </p:nvSpPr>
        <p:spPr>
          <a:xfrm>
            <a:off x="1985840" y="11923874"/>
            <a:ext cx="8770391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b="1" dirty="0" smtClean="0">
                <a:solidFill>
                  <a:schemeClr val="tx2">
                    <a:lumMod val="10000"/>
                  </a:schemeClr>
                </a:solidFill>
              </a:rPr>
              <a:t>QUARTZ PROCESSING MACHINE 2</a:t>
            </a:r>
            <a:endParaRPr b="1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1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12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pic>
        <p:nvPicPr>
          <p:cNvPr id="1026" name="Picture 2" descr="C:\Users\DELL\Desktop\Diamond Small Images\Diamond Fact cop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50466" y="2036977"/>
            <a:ext cx="14733534" cy="9592145"/>
          </a:xfrm>
          <a:prstGeom prst="rect">
            <a:avLst/>
          </a:prstGeom>
          <a:noFill/>
        </p:spPr>
      </p:pic>
      <p:pic>
        <p:nvPicPr>
          <p:cNvPr id="1027" name="Picture 3" descr="C:\Users\DELL\Desktop\Diamond Small Images\IMG_01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29378" y="3059426"/>
            <a:ext cx="3455641" cy="2591731"/>
          </a:xfrm>
          <a:prstGeom prst="rect">
            <a:avLst/>
          </a:prstGeom>
          <a:noFill/>
        </p:spPr>
      </p:pic>
      <p:pic>
        <p:nvPicPr>
          <p:cNvPr id="1029" name="Picture 5" descr="C:\Users\DELL\Desktop\Diamond Small Images\IMG_010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5840" y="6154738"/>
            <a:ext cx="7299179" cy="5474384"/>
          </a:xfrm>
          <a:prstGeom prst="rect">
            <a:avLst/>
          </a:prstGeom>
          <a:noFill/>
        </p:spPr>
      </p:pic>
      <p:sp>
        <p:nvSpPr>
          <p:cNvPr id="13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4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5" name="Picture 2" descr="C:\Users\DELL\Desktop\Untitled-1 copy.png"/>
          <p:cNvPicPr>
            <a:picLocks noChangeAspect="1" noChangeArrowheads="1"/>
          </p:cNvPicPr>
          <p:nvPr/>
        </p:nvPicPr>
        <p:blipFill>
          <a:blip r:embed="rId9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24</a:t>
            </a:fld>
            <a:endParaRPr/>
          </a:p>
        </p:txBody>
      </p:sp>
      <p:sp>
        <p:nvSpPr>
          <p:cNvPr id="39" name="Shape 225"/>
          <p:cNvSpPr/>
          <p:nvPr/>
        </p:nvSpPr>
        <p:spPr>
          <a:xfrm>
            <a:off x="9650466" y="11746902"/>
            <a:ext cx="10354177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b="1" dirty="0" smtClean="0">
                <a:solidFill>
                  <a:schemeClr val="tx2">
                    <a:lumMod val="10000"/>
                  </a:schemeClr>
                </a:solidFill>
              </a:rPr>
              <a:t>DIAMOND STONE INDUSTRIES PLANT 2- At MALPUR-STOCK YARD</a:t>
            </a:r>
            <a:endParaRPr b="1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1" name="Shape 225"/>
          <p:cNvSpPr/>
          <p:nvPr/>
        </p:nvSpPr>
        <p:spPr>
          <a:xfrm>
            <a:off x="1985840" y="11923874"/>
            <a:ext cx="8770391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b="1" dirty="0" smtClean="0">
                <a:solidFill>
                  <a:schemeClr val="tx2">
                    <a:lumMod val="10000"/>
                  </a:schemeClr>
                </a:solidFill>
              </a:rPr>
              <a:t>QUARTZ PROCESSING MACHINE 2</a:t>
            </a:r>
            <a:endParaRPr b="1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9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2050" name="Picture 2" descr="C:\Users\DELL\Desktop\Diamond Small Images\IMG_0117.jpg"/>
          <p:cNvPicPr>
            <a:picLocks noChangeAspect="1" noChangeArrowheads="1"/>
          </p:cNvPicPr>
          <p:nvPr/>
        </p:nvPicPr>
        <p:blipFill>
          <a:blip r:embed="rId4"/>
          <a:srcRect b="19611"/>
          <a:stretch>
            <a:fillRect/>
          </a:stretch>
        </p:blipFill>
        <p:spPr bwMode="auto">
          <a:xfrm>
            <a:off x="9578276" y="3037614"/>
            <a:ext cx="14186411" cy="8553195"/>
          </a:xfrm>
          <a:prstGeom prst="rect">
            <a:avLst/>
          </a:prstGeom>
          <a:noFill/>
        </p:spPr>
      </p:pic>
      <p:pic>
        <p:nvPicPr>
          <p:cNvPr id="2051" name="Picture 3" descr="C:\Users\DELL\Desktop\Diamond Small Images\IMG_01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5840" y="5941981"/>
            <a:ext cx="7531770" cy="5648828"/>
          </a:xfrm>
          <a:prstGeom prst="rect">
            <a:avLst/>
          </a:prstGeom>
          <a:noFill/>
        </p:spPr>
      </p:pic>
      <p:sp>
        <p:nvSpPr>
          <p:cNvPr id="10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2" name="Picture 2" descr="C:\Users\DELL\Desktop\Untitled-1 copy.png"/>
          <p:cNvPicPr>
            <a:picLocks noChangeAspect="1" noChangeArrowheads="1"/>
          </p:cNvPicPr>
          <p:nvPr/>
        </p:nvPicPr>
        <p:blipFill>
          <a:blip r:embed="rId7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7748337" y="1791140"/>
            <a:ext cx="13980695" cy="104072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 fontScale="85000" lnSpcReduction="10000"/>
          </a:bodyPr>
          <a:lstStyle/>
          <a:p>
            <a:r>
              <a:rPr lang="en-US" sz="4400" b="1" dirty="0" smtClean="0">
                <a:solidFill>
                  <a:schemeClr val="bg2"/>
                </a:solidFill>
              </a:rPr>
              <a:t>DOMESTIC  CLIENTS </a:t>
            </a:r>
          </a:p>
          <a:p>
            <a:r>
              <a:rPr lang="en-US" sz="4400" b="1" dirty="0" smtClean="0">
                <a:solidFill>
                  <a:schemeClr val="bg2"/>
                </a:solidFill>
              </a:rPr>
              <a:t> </a:t>
            </a:r>
            <a:endParaRPr lang="en-US" sz="4400" dirty="0" smtClean="0">
              <a:solidFill>
                <a:schemeClr val="bg2"/>
              </a:solidFill>
            </a:endParaRPr>
          </a:p>
          <a:p>
            <a:pPr lvl="0"/>
            <a:r>
              <a:rPr lang="en-US" sz="3600" b="1" u="sng" dirty="0" smtClean="0">
                <a:solidFill>
                  <a:schemeClr val="bg2"/>
                </a:solidFill>
              </a:rPr>
              <a:t>QUARTZ STONE UNIT   </a:t>
            </a:r>
          </a:p>
          <a:p>
            <a:r>
              <a:rPr lang="en-IN" b="1" u="sng" dirty="0" smtClean="0">
                <a:solidFill>
                  <a:schemeClr val="tx2">
                    <a:lumMod val="50000"/>
                  </a:schemeClr>
                </a:solidFill>
              </a:rPr>
              <a:t>NAME										PLACE			STATE</a:t>
            </a:r>
            <a:endParaRPr lang="en-US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1 ASIAN GRANITO INDIA LIMITED 				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        HIMATNAGAR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	GUJARAT 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2 CLASSIC MARBAL COMPANY PVT LTD			SILVASA		GUJARAT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3 ANTIQUE MARBONITE PVT LTD . 				MORBI 		GUJARAT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4 RENSHOU INDUSTRIES 						MORBI 		GUJARAT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5 STATUS SERAMIK INDIA PVT LTD 				PRANTIJ 		GUJARAT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6 ARGIL CERAMICS 							MORBI 		GUJARAT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7 KEROS STONE LLP 							MORBI 		GUJARAT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8 PEARL QUARTZ STONE PVT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LTD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				MORBI 		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GUJARAT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9.CUARZO                                                                             UDAIPUR          RAJASTHAN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10.CAMROLA QUARTZ LTD                                                HIMATNAGAR  GUJARAT</a:t>
            </a:r>
            <a:endParaRPr lang="en-US" sz="32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3600" b="1" dirty="0" smtClean="0">
              <a:solidFill>
                <a:schemeClr val="bg2"/>
              </a:solidFill>
            </a:endParaRPr>
          </a:p>
          <a:p>
            <a:r>
              <a:rPr lang="en-US" sz="3600" b="1" u="sng" dirty="0" smtClean="0">
                <a:solidFill>
                  <a:schemeClr val="bg2"/>
                </a:solidFill>
              </a:rPr>
              <a:t>CERAMICS / SANITARY</a:t>
            </a:r>
          </a:p>
          <a:p>
            <a:r>
              <a:rPr lang="en-IN" b="1" u="sng" dirty="0" smtClean="0">
                <a:solidFill>
                  <a:schemeClr val="tx2">
                    <a:lumMod val="50000"/>
                  </a:schemeClr>
                </a:solidFill>
              </a:rPr>
              <a:t>NAME										           PLACE			STATE</a:t>
            </a:r>
            <a:endParaRPr lang="en-US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1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EXXARO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CERAMICS 						        VADODARA      GUJARAT 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COLOROBBIA CHEMICALS INDIA PVT LTD 		        SANAND 		GUJARAT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3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MURUGAPPA  MORGAN THERMAL CERAMICS LTD	KALOL 		GUJARAT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4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SIMPOLO VITRIFIED PVT LTD 					MORBI 		GUJARAT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5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ASIAN TILES LTD 							         IDAR 	         GUJARAT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6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KETHROS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TILES PRIVATE LIMITED 				TALOD 		GUJARAT</a:t>
            </a:r>
          </a:p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7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CERA SANITARY 							         KALOL 		GUJARAT</a:t>
            </a:r>
          </a:p>
          <a:p>
            <a:endParaRPr lang="en-US" dirty="0"/>
          </a:p>
        </p:txBody>
      </p:sp>
      <p:sp>
        <p:nvSpPr>
          <p:cNvPr id="228" name="Shape 2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25</a:t>
            </a:fld>
            <a:endParaRPr/>
          </a:p>
        </p:txBody>
      </p:sp>
      <p:pic>
        <p:nvPicPr>
          <p:cNvPr id="12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7170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13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4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5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Shape 226"/>
          <p:cNvSpPr/>
          <p:nvPr/>
        </p:nvSpPr>
        <p:spPr>
          <a:xfrm>
            <a:off x="1407879" y="2767275"/>
            <a:ext cx="4439469" cy="15191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 List</a:t>
            </a:r>
            <a:endParaRPr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/>
        </p:nvSpPr>
        <p:spPr>
          <a:xfrm>
            <a:off x="10467473" y="2129025"/>
            <a:ext cx="4884234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/>
              <a:t>DIAMOND STONE INDUSTRIES</a:t>
            </a: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8477664" y="2767275"/>
            <a:ext cx="13748085" cy="8277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b="1" dirty="0" smtClean="0">
                <a:solidFill>
                  <a:schemeClr val="bg2"/>
                </a:solidFill>
              </a:rPr>
              <a:t>DOMESTIC  CLIENTS  </a:t>
            </a:r>
          </a:p>
          <a:p>
            <a:endParaRPr lang="en-US" sz="4400" b="1" dirty="0" smtClean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300" b="1" u="sng" dirty="0" smtClean="0">
                <a:solidFill>
                  <a:schemeClr val="bg2"/>
                </a:solidFill>
              </a:rPr>
              <a:t>GLASS FACTORIES</a:t>
            </a:r>
          </a:p>
          <a:p>
            <a:pPr>
              <a:lnSpc>
                <a:spcPct val="90000"/>
              </a:lnSpc>
            </a:pPr>
            <a:r>
              <a:rPr lang="en-IN" sz="3000" b="1" u="sng" dirty="0" smtClean="0">
                <a:solidFill>
                  <a:schemeClr val="bg2">
                    <a:lumMod val="50000"/>
                  </a:schemeClr>
                </a:solidFill>
              </a:rPr>
              <a:t>NAME								PLACE			STATE</a:t>
            </a:r>
            <a:endParaRPr lang="en-US" sz="3000" b="1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1.PIRAMAL GLASS LIMITED `				BARODA 	GUJARAT</a:t>
            </a:r>
          </a:p>
          <a:p>
            <a:pPr>
              <a:lnSpc>
                <a:spcPct val="90000"/>
              </a:lnSpc>
            </a:pP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2.HALDYAN HEINZ FINE GLASS PVT LTD 	SURAT 		GUJARAT</a:t>
            </a:r>
          </a:p>
          <a:p>
            <a:pPr>
              <a:lnSpc>
                <a:spcPct val="90000"/>
              </a:lnSpc>
            </a:pPr>
            <a:endParaRPr lang="en-US" sz="3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3300" b="1" u="sng" dirty="0" smtClean="0">
                <a:solidFill>
                  <a:schemeClr val="bg2"/>
                </a:solidFill>
              </a:rPr>
              <a:t>SILICATE FACTORIES</a:t>
            </a:r>
          </a:p>
          <a:p>
            <a:pPr>
              <a:lnSpc>
                <a:spcPct val="90000"/>
              </a:lnSpc>
            </a:pP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1.ADVATECH INDUSTRIES PVT LTD 		MEHSANA 	GUJARAT </a:t>
            </a:r>
          </a:p>
          <a:p>
            <a:pPr>
              <a:lnSpc>
                <a:spcPct val="90000"/>
              </a:lnSpc>
            </a:pP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2.AJITA SIL CHEM  						MEHSANA 	GUJARAT</a:t>
            </a:r>
          </a:p>
          <a:p>
            <a:pPr>
              <a:lnSpc>
                <a:spcPct val="90000"/>
              </a:lnSpc>
            </a:pPr>
            <a:endParaRPr lang="en-US" sz="3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3300" b="1" u="sng" dirty="0" smtClean="0">
                <a:solidFill>
                  <a:schemeClr val="bg2"/>
                </a:solidFill>
              </a:rPr>
              <a:t>FOR LUMPS</a:t>
            </a:r>
          </a:p>
          <a:p>
            <a:pPr>
              <a:lnSpc>
                <a:spcPct val="90000"/>
              </a:lnSpc>
            </a:pP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1.HINDALCO INDUSTRIES LTD 				BHARUCH 	GUJARAT</a:t>
            </a:r>
          </a:p>
          <a:p>
            <a:pPr>
              <a:lnSpc>
                <a:spcPct val="90000"/>
              </a:lnSpc>
            </a:pPr>
            <a:endParaRPr lang="en-US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8" name="Shape 2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26</a:t>
            </a:fld>
            <a:endParaRPr/>
          </a:p>
        </p:txBody>
      </p:sp>
      <p:sp>
        <p:nvSpPr>
          <p:cNvPr id="9" name="Shape 229"/>
          <p:cNvSpPr/>
          <p:nvPr/>
        </p:nvSpPr>
        <p:spPr>
          <a:xfrm>
            <a:off x="10467473" y="2550705"/>
            <a:ext cx="805298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13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pic>
        <p:nvPicPr>
          <p:cNvPr id="14" name="Picture 2" descr="C:\Users\DELL\Desktop\next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00821" y="12198350"/>
            <a:ext cx="793720" cy="761971"/>
          </a:xfrm>
          <a:prstGeom prst="rect">
            <a:avLst/>
          </a:prstGeom>
          <a:noFill/>
        </p:spPr>
      </p:pic>
      <p:sp>
        <p:nvSpPr>
          <p:cNvPr id="12" name="Shape 226"/>
          <p:cNvSpPr/>
          <p:nvPr/>
        </p:nvSpPr>
        <p:spPr>
          <a:xfrm>
            <a:off x="1407879" y="2767275"/>
            <a:ext cx="4439469" cy="15191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 List</a:t>
            </a:r>
            <a:endParaRPr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6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7" name="Picture 2" descr="C:\Users\DELL\Desktop\Untitled-1 copy.png"/>
          <p:cNvPicPr>
            <a:picLocks noChangeAspect="1" noChangeArrowheads="1"/>
          </p:cNvPicPr>
          <p:nvPr/>
        </p:nvPicPr>
        <p:blipFill>
          <a:blip r:embed="rId6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/>
        </p:nvSpPr>
        <p:spPr>
          <a:xfrm>
            <a:off x="10467473" y="2129025"/>
            <a:ext cx="4884234" cy="353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en-IN" dirty="0" smtClean="0"/>
              <a:t>DIAMOND STONE INDUSTRIES</a:t>
            </a: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7243011" y="2767274"/>
            <a:ext cx="15793454" cy="58232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b="1" dirty="0" smtClean="0">
                <a:solidFill>
                  <a:schemeClr val="bg2"/>
                </a:solidFill>
              </a:rPr>
              <a:t>OVERSEASES </a:t>
            </a:r>
            <a:r>
              <a:rPr lang="en-US" sz="4100" b="1" dirty="0" smtClean="0">
                <a:solidFill>
                  <a:schemeClr val="bg2"/>
                </a:solidFill>
              </a:rPr>
              <a:t>VALUED CLIENTS  </a:t>
            </a:r>
            <a:endParaRPr lang="en-US" sz="4100" b="1" dirty="0" smtClean="0">
              <a:solidFill>
                <a:schemeClr val="bg2"/>
              </a:solidFill>
            </a:endParaRPr>
          </a:p>
          <a:p>
            <a:endParaRPr lang="en-US" sz="4400" b="1" dirty="0" smtClean="0">
              <a:solidFill>
                <a:schemeClr val="bg2"/>
              </a:solidFill>
            </a:endParaRPr>
          </a:p>
          <a:p>
            <a:r>
              <a:rPr lang="en-IN" sz="2400" b="1" u="sng" dirty="0" smtClean="0">
                <a:solidFill>
                  <a:schemeClr val="tx2">
                    <a:lumMod val="50000"/>
                  </a:schemeClr>
                </a:solidFill>
              </a:rPr>
              <a:t>NAME								</a:t>
            </a:r>
            <a:r>
              <a:rPr lang="en-IN" sz="2400" b="1" u="sng" dirty="0" smtClean="0">
                <a:solidFill>
                  <a:schemeClr val="tx2">
                    <a:lumMod val="50000"/>
                  </a:schemeClr>
                </a:solidFill>
              </a:rPr>
              <a:t>        COUNTRY</a:t>
            </a:r>
            <a:endParaRPr lang="en-US" sz="24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1.GULF STONE S.O.A.G.    			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       OMAN</a:t>
            </a:r>
            <a:endParaRPr lang="en-US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2.GULF ADDITIVE FACTORY, 			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       QATAR</a:t>
            </a:r>
            <a:endParaRPr lang="en-US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3.TAQWA TRADE INTERNATIONAL, 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                 BANGLADESH</a:t>
            </a:r>
            <a:endParaRPr lang="en-US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4.ROYAL CERAMIC, 				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       BANGLADESH</a:t>
            </a:r>
            <a:endParaRPr lang="en-US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5.RUKN AL 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FARES TRADING CO LLC, 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	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       UAE</a:t>
            </a:r>
            <a:endParaRPr lang="en-US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6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.PHU SON JOINT STOCK CO., 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               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                  VIETNAM</a:t>
            </a: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7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.VIETNAM QUARTZ JOINT STOCK CO.,                        VIETNAM</a:t>
            </a:r>
            <a:endParaRPr lang="en-US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8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.CROWN JOINT STOCK CO.,                                          VIETNAM</a:t>
            </a:r>
            <a:endParaRPr lang="en-US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9</a:t>
            </a: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.QATAR BUILDING CO.,                                                  QATAR</a:t>
            </a: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10.XIAMEN MILTON INDUSTRIAL &amp; TRADING CO.        CHINA</a:t>
            </a:r>
          </a:p>
          <a:p>
            <a:pPr>
              <a:lnSpc>
                <a:spcPct val="90000"/>
              </a:lnSpc>
            </a:pPr>
            <a:r>
              <a:rPr lang="en-US" sz="2500" b="1" dirty="0" smtClean="0">
                <a:solidFill>
                  <a:schemeClr val="bg2">
                    <a:lumMod val="50000"/>
                  </a:schemeClr>
                </a:solidFill>
              </a:rPr>
              <a:t>11.CHQ (XIAMEN) TRADING CO. LTD.,                            CHINA</a:t>
            </a:r>
            <a:endParaRPr lang="en-US" sz="25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8" name="Shape 2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27</a:t>
            </a:fld>
            <a:endParaRPr/>
          </a:p>
        </p:txBody>
      </p:sp>
      <p:sp>
        <p:nvSpPr>
          <p:cNvPr id="9" name="Shape 229"/>
          <p:cNvSpPr/>
          <p:nvPr/>
        </p:nvSpPr>
        <p:spPr>
          <a:xfrm>
            <a:off x="10467473" y="2550705"/>
            <a:ext cx="805298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13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0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2" name="Picture 2" descr="C:\Users\DELL\Desktop\Untitled-1 copy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Shape 226"/>
          <p:cNvSpPr/>
          <p:nvPr/>
        </p:nvSpPr>
        <p:spPr>
          <a:xfrm>
            <a:off x="1407879" y="2767275"/>
            <a:ext cx="4439469" cy="15191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 List</a:t>
            </a:r>
            <a:endParaRPr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28</a:t>
            </a:fld>
            <a:endParaRPr/>
          </a:p>
        </p:txBody>
      </p:sp>
      <p:grpSp>
        <p:nvGrpSpPr>
          <p:cNvPr id="287" name="Group 287"/>
          <p:cNvGrpSpPr/>
          <p:nvPr/>
        </p:nvGrpSpPr>
        <p:grpSpPr>
          <a:xfrm>
            <a:off x="2188780" y="4046886"/>
            <a:ext cx="4575468" cy="7871844"/>
            <a:chOff x="418512" y="431112"/>
            <a:chExt cx="4575467" cy="3261477"/>
          </a:xfrm>
        </p:grpSpPr>
        <p:sp>
          <p:nvSpPr>
            <p:cNvPr id="283" name="Shape 283"/>
            <p:cNvSpPr/>
            <p:nvPr/>
          </p:nvSpPr>
          <p:spPr>
            <a:xfrm>
              <a:off x="1994769" y="1416601"/>
              <a:ext cx="630945" cy="82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55" y="7066"/>
                  </a:moveTo>
                  <a:lnTo>
                    <a:pt x="17491" y="7066"/>
                  </a:lnTo>
                  <a:lnTo>
                    <a:pt x="17491" y="5099"/>
                  </a:lnTo>
                  <a:cubicBezTo>
                    <a:pt x="17491" y="2168"/>
                    <a:pt x="14646" y="0"/>
                    <a:pt x="10800" y="0"/>
                  </a:cubicBezTo>
                  <a:cubicBezTo>
                    <a:pt x="6954" y="0"/>
                    <a:pt x="4109" y="2168"/>
                    <a:pt x="4109" y="5099"/>
                  </a:cubicBezTo>
                  <a:lnTo>
                    <a:pt x="4109" y="7066"/>
                  </a:lnTo>
                  <a:lnTo>
                    <a:pt x="2845" y="7066"/>
                  </a:lnTo>
                  <a:cubicBezTo>
                    <a:pt x="1264" y="7066"/>
                    <a:pt x="0" y="8070"/>
                    <a:pt x="0" y="9234"/>
                  </a:cubicBezTo>
                  <a:lnTo>
                    <a:pt x="0" y="19432"/>
                  </a:lnTo>
                  <a:cubicBezTo>
                    <a:pt x="0" y="20596"/>
                    <a:pt x="1264" y="21600"/>
                    <a:pt x="2845" y="21600"/>
                  </a:cubicBezTo>
                  <a:lnTo>
                    <a:pt x="18755" y="21600"/>
                  </a:lnTo>
                  <a:cubicBezTo>
                    <a:pt x="20336" y="21600"/>
                    <a:pt x="21600" y="20596"/>
                    <a:pt x="21600" y="19432"/>
                  </a:cubicBezTo>
                  <a:lnTo>
                    <a:pt x="21600" y="9234"/>
                  </a:lnTo>
                  <a:cubicBezTo>
                    <a:pt x="21600" y="8070"/>
                    <a:pt x="20336" y="7066"/>
                    <a:pt x="18755" y="7066"/>
                  </a:cubicBezTo>
                  <a:close/>
                  <a:moveTo>
                    <a:pt x="10800" y="16300"/>
                  </a:moveTo>
                  <a:cubicBezTo>
                    <a:pt x="9272" y="16300"/>
                    <a:pt x="8219" y="15497"/>
                    <a:pt x="8219" y="14333"/>
                  </a:cubicBezTo>
                  <a:cubicBezTo>
                    <a:pt x="8219" y="13169"/>
                    <a:pt x="9272" y="12165"/>
                    <a:pt x="10800" y="12165"/>
                  </a:cubicBezTo>
                  <a:cubicBezTo>
                    <a:pt x="12328" y="12165"/>
                    <a:pt x="13645" y="13169"/>
                    <a:pt x="13645" y="14333"/>
                  </a:cubicBezTo>
                  <a:cubicBezTo>
                    <a:pt x="13645" y="15497"/>
                    <a:pt x="12328" y="16300"/>
                    <a:pt x="10800" y="16300"/>
                  </a:cubicBezTo>
                  <a:close/>
                  <a:moveTo>
                    <a:pt x="14909" y="7066"/>
                  </a:moveTo>
                  <a:lnTo>
                    <a:pt x="6691" y="7066"/>
                  </a:lnTo>
                  <a:lnTo>
                    <a:pt x="6691" y="5099"/>
                  </a:lnTo>
                  <a:cubicBezTo>
                    <a:pt x="6691" y="3332"/>
                    <a:pt x="8482" y="1967"/>
                    <a:pt x="10800" y="1967"/>
                  </a:cubicBezTo>
                  <a:cubicBezTo>
                    <a:pt x="13118" y="1967"/>
                    <a:pt x="14909" y="3332"/>
                    <a:pt x="14909" y="5099"/>
                  </a:cubicBezTo>
                  <a:lnTo>
                    <a:pt x="14909" y="7066"/>
                  </a:lnTo>
                  <a:close/>
                </a:path>
              </a:pathLst>
            </a:custGeom>
            <a:solidFill>
              <a:srgbClr val="F4F5F7"/>
            </a:solidFill>
            <a:ln w="3175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/>
            </a:p>
          </p:txBody>
        </p:sp>
        <p:sp>
          <p:nvSpPr>
            <p:cNvPr id="285" name="Shape 285"/>
            <p:cNvSpPr/>
            <p:nvPr/>
          </p:nvSpPr>
          <p:spPr>
            <a:xfrm>
              <a:off x="418512" y="431112"/>
              <a:ext cx="4575467" cy="32614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t">
              <a:normAutofit fontScale="92500"/>
            </a:bodyPr>
            <a:lstStyle>
              <a:lvl1pPr algn="ctr"/>
            </a:lstStyle>
            <a:p>
              <a:pPr algn="l"/>
              <a:r>
                <a:rPr lang="en-US" sz="3600" b="1" dirty="0" smtClean="0">
                  <a:solidFill>
                    <a:schemeClr val="tx2">
                      <a:lumMod val="10000"/>
                    </a:schemeClr>
                  </a:solidFill>
                </a:rPr>
                <a:t>PMP SYSTEM INC.</a:t>
              </a:r>
            </a:p>
            <a:p>
              <a:pPr algn="l"/>
              <a:endParaRPr lang="en-US" sz="3600" b="1" dirty="0" smtClean="0"/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Work Address                :</a:t>
              </a: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Survey No.105, </a:t>
              </a:r>
              <a:r>
                <a:rPr lang="en-US" sz="3000" b="1" dirty="0" err="1" smtClean="0">
                  <a:solidFill>
                    <a:schemeClr val="bg2">
                      <a:lumMod val="50000"/>
                    </a:schemeClr>
                  </a:solidFill>
                </a:rPr>
                <a:t>Kakachia</a:t>
              </a:r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,</a:t>
              </a: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Taluka- </a:t>
              </a:r>
              <a:r>
                <a:rPr lang="en-US" sz="3000" b="1" dirty="0" err="1" smtClean="0">
                  <a:solidFill>
                    <a:schemeClr val="bg2">
                      <a:lumMod val="50000"/>
                    </a:schemeClr>
                  </a:solidFill>
                </a:rPr>
                <a:t>Lunawada</a:t>
              </a:r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,</a:t>
              </a: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Dist- </a:t>
              </a:r>
              <a:r>
                <a:rPr lang="en-US" sz="3000" b="1" dirty="0" err="1" smtClean="0">
                  <a:solidFill>
                    <a:schemeClr val="bg2">
                      <a:lumMod val="50000"/>
                    </a:schemeClr>
                  </a:solidFill>
                </a:rPr>
                <a:t>Panchamahal</a:t>
              </a:r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,</a:t>
              </a: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State: Gujarat, India</a:t>
              </a:r>
            </a:p>
            <a:p>
              <a:pPr algn="l"/>
              <a:endParaRPr lang="en-US" sz="3000" b="1" dirty="0" smtClean="0">
                <a:solidFill>
                  <a:schemeClr val="bg2">
                    <a:lumMod val="50000"/>
                  </a:schemeClr>
                </a:solidFill>
              </a:endParaRP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AREA : 10.00 HECTARES</a:t>
              </a:r>
            </a:p>
            <a:p>
              <a:pPr algn="l"/>
              <a:endParaRPr lang="en-US" sz="3000" b="1" dirty="0" smtClean="0">
                <a:solidFill>
                  <a:schemeClr val="bg2">
                    <a:lumMod val="50000"/>
                  </a:schemeClr>
                </a:solidFill>
              </a:endParaRP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CERTIFICAT OF MINES   :</a:t>
              </a: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2793  DATE : 01/08/1995</a:t>
              </a:r>
            </a:p>
            <a:p>
              <a:pPr algn="l"/>
              <a:endParaRPr lang="en-US" sz="3000" b="1" dirty="0" smtClean="0">
                <a:solidFill>
                  <a:schemeClr val="bg2">
                    <a:lumMod val="50000"/>
                  </a:schemeClr>
                </a:solidFill>
              </a:endParaRP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RESERVE QUARTZ STOCK      </a:t>
              </a:r>
            </a:p>
            <a:p>
              <a:pPr algn="l"/>
              <a:r>
                <a:rPr lang="en-US" sz="3000" b="1" dirty="0" smtClean="0">
                  <a:solidFill>
                    <a:schemeClr val="bg2">
                      <a:lumMod val="50000"/>
                    </a:schemeClr>
                  </a:solidFill>
                </a:rPr>
                <a:t>23,92,200 MT</a:t>
              </a:r>
              <a:endParaRPr lang="en-US" sz="30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30" name="Shape 285"/>
          <p:cNvSpPr/>
          <p:nvPr/>
        </p:nvSpPr>
        <p:spPr>
          <a:xfrm>
            <a:off x="7754561" y="4101375"/>
            <a:ext cx="7477418" cy="740745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t">
            <a:normAutofit/>
          </a:bodyPr>
          <a:lstStyle>
            <a:lvl1pPr algn="ctr"/>
          </a:lstStyle>
          <a:p>
            <a:pPr algn="l"/>
            <a:r>
              <a:rPr lang="en-US" sz="3600" b="1" dirty="0" smtClean="0">
                <a:solidFill>
                  <a:schemeClr val="tx2">
                    <a:lumMod val="10000"/>
                  </a:schemeClr>
                </a:solidFill>
              </a:rPr>
              <a:t>SIDDHI VINAYAK MINES &amp; MINERALS</a:t>
            </a:r>
          </a:p>
          <a:p>
            <a:pPr algn="l"/>
            <a:endParaRPr lang="en-US" sz="3600" b="1" dirty="0" smtClean="0"/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Work Address                :</a:t>
            </a: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Near Kotari, Ramnagara, </a:t>
            </a: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Dist. Rajsamand</a:t>
            </a: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State: Rajasthan, India</a:t>
            </a:r>
          </a:p>
          <a:p>
            <a:pPr algn="l"/>
            <a:endParaRPr lang="en-US" sz="3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AREA : 4.1447 HACTERES</a:t>
            </a:r>
          </a:p>
          <a:p>
            <a:pPr algn="l"/>
            <a:endParaRPr lang="en-US" sz="3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CERTIFICAT OF MINES   :</a:t>
            </a: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ML NO -132/2007/961 DATE:- 02/04/2008</a:t>
            </a:r>
          </a:p>
          <a:p>
            <a:pPr algn="l"/>
            <a:endParaRPr lang="en-US" sz="3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RESERVE QUARTZ STOCK      </a:t>
            </a:r>
          </a:p>
          <a:p>
            <a:pPr algn="l"/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13,26,498 MT</a:t>
            </a:r>
            <a:endParaRPr lang="en-US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hape 132"/>
          <p:cNvSpPr/>
          <p:nvPr/>
        </p:nvSpPr>
        <p:spPr>
          <a:xfrm flipV="1">
            <a:off x="7017232" y="4164435"/>
            <a:ext cx="45719" cy="7464686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88415" y="2892169"/>
            <a:ext cx="16482720" cy="936752"/>
          </a:xfrm>
        </p:spPr>
        <p:txBody>
          <a:bodyPr>
            <a:normAutofit/>
          </a:bodyPr>
          <a:lstStyle/>
          <a:p>
            <a:r>
              <a:rPr lang="en-IN" sz="6600" dirty="0" smtClean="0"/>
              <a:t>Sister Companies </a:t>
            </a:r>
            <a:r>
              <a:rPr lang="en-IN" sz="5400" dirty="0" smtClean="0"/>
              <a:t>( For Quartz Mines)</a:t>
            </a:r>
            <a:endParaRPr lang="en-US" sz="5400" dirty="0"/>
          </a:p>
        </p:txBody>
      </p:sp>
      <p:pic>
        <p:nvPicPr>
          <p:cNvPr id="15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3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Quartz Kingdom</a:t>
            </a:r>
            <a:endParaRPr sz="24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4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6" name="Picture 2" descr="C:\Users\DELL\Desktop\Untitled-1 copy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29</a:t>
            </a:fld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-12655" y="3221283"/>
            <a:ext cx="24444781" cy="7049498"/>
          </a:xfrm>
          <a:prstGeom prst="rect">
            <a:avLst/>
          </a:prstGeom>
          <a:solidFill>
            <a:srgbClr val="404049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19" name="Shape 319"/>
          <p:cNvSpPr/>
          <p:nvPr/>
        </p:nvSpPr>
        <p:spPr>
          <a:xfrm>
            <a:off x="888886" y="3537284"/>
            <a:ext cx="20671703" cy="673349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 lnSpcReduction="10000"/>
          </a:bodyPr>
          <a:lstStyle/>
          <a:p>
            <a:pPr algn="l"/>
            <a:r>
              <a:rPr lang="en-US" sz="3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REGISTERED OFFICE ( CORROSPONDENCE )ADDRESS  </a:t>
            </a:r>
          </a:p>
          <a:p>
            <a:pPr algn="l"/>
            <a:r>
              <a:rPr lang="en-US" sz="3600" b="1" dirty="0" smtClean="0"/>
              <a:t>           </a:t>
            </a:r>
          </a:p>
          <a:p>
            <a:pPr algn="l"/>
            <a:r>
              <a:rPr lang="en-US" sz="3200" b="1" dirty="0" smtClean="0"/>
              <a:t>3,SHIV BUNGLOWS, NR.GAYATRI MANDIR ROAD,MAHAVIRNAGAR,</a:t>
            </a:r>
            <a:endParaRPr lang="en-US" sz="3200" b="1" i="1" dirty="0" smtClean="0"/>
          </a:p>
          <a:p>
            <a:pPr algn="l"/>
            <a:r>
              <a:rPr lang="en-US" sz="3200" b="1" dirty="0" smtClean="0"/>
              <a:t>HIMATNAGAR,PIN CODE -383001, </a:t>
            </a:r>
          </a:p>
          <a:p>
            <a:pPr algn="l"/>
            <a:r>
              <a:rPr lang="en-US" sz="3200" b="1" dirty="0" smtClean="0"/>
              <a:t>DIST : SABARKANTHA,GUJARAT,INDIA  </a:t>
            </a:r>
          </a:p>
          <a:p>
            <a:pPr algn="l"/>
            <a:r>
              <a:rPr lang="en-US" sz="3200" b="1" dirty="0" smtClean="0"/>
              <a:t>EMAIL ID   :- </a:t>
            </a:r>
            <a:r>
              <a:rPr lang="en-US" sz="3200" b="1" dirty="0" smtClean="0">
                <a:hlinkClick r:id="rId2"/>
              </a:rPr>
              <a:t>markexim2010@gmail.com</a:t>
            </a:r>
            <a:r>
              <a:rPr lang="en-US" sz="3200" b="1" dirty="0" smtClean="0"/>
              <a:t> / </a:t>
            </a:r>
            <a:r>
              <a:rPr lang="en-US" sz="3200" b="1" dirty="0" smtClean="0">
                <a:hlinkClick r:id="rId3"/>
              </a:rPr>
              <a:t>diamondstoneindustries@gmail.com</a:t>
            </a:r>
            <a:endParaRPr lang="en-US" sz="3200" b="1" dirty="0" smtClean="0"/>
          </a:p>
          <a:p>
            <a:pPr algn="l"/>
            <a:r>
              <a:rPr lang="en-IN" sz="3200" b="1" dirty="0" smtClean="0"/>
              <a:t>CONTACT NO. +91-76240 71000</a:t>
            </a:r>
            <a:r>
              <a:rPr lang="en-US" sz="3200" b="1" dirty="0" smtClean="0"/>
              <a:t> / +91-97234 53701</a:t>
            </a:r>
          </a:p>
          <a:p>
            <a:pPr algn="l"/>
            <a:r>
              <a:rPr lang="en-IN" sz="3200" b="1" dirty="0" smtClean="0">
                <a:hlinkClick r:id="rId4"/>
              </a:rPr>
              <a:t>www.diamonstoneindustries.com</a:t>
            </a:r>
            <a:endParaRPr lang="en-US" sz="3200" b="1" dirty="0" smtClean="0"/>
          </a:p>
          <a:p>
            <a:pPr algn="l"/>
            <a:r>
              <a:rPr lang="en-US" sz="3200" b="1" dirty="0" smtClean="0"/>
              <a:t>          </a:t>
            </a:r>
            <a:endParaRPr lang="en-US" sz="3200" i="1" dirty="0" smtClean="0"/>
          </a:p>
          <a:p>
            <a:pPr algn="l"/>
            <a:r>
              <a:rPr lang="en-US" sz="32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FACTORY ADDRESS  </a:t>
            </a:r>
          </a:p>
          <a:p>
            <a:pPr algn="l"/>
            <a:endParaRPr lang="en-US" sz="3200" b="1" dirty="0" smtClean="0"/>
          </a:p>
          <a:p>
            <a:pPr algn="l"/>
            <a:r>
              <a:rPr lang="en-US" sz="3200" b="1" dirty="0" smtClean="0"/>
              <a:t>AT – GOVINDPURA KAMPA, NR. TOLL PLAZA MALPUR LUNAWADA ROAD, PO:-PIPRANA,TA: MALPUR,</a:t>
            </a:r>
          </a:p>
          <a:p>
            <a:pPr algn="l"/>
            <a:r>
              <a:rPr lang="en-US" sz="3200" b="1" dirty="0" smtClean="0"/>
              <a:t>PIN CODE :383345,</a:t>
            </a:r>
          </a:p>
          <a:p>
            <a:pPr algn="l"/>
            <a:r>
              <a:rPr lang="en-US" sz="3200" b="1" dirty="0" smtClean="0"/>
              <a:t>DIST: ARAVALI,GUJARAT.INDIA</a:t>
            </a:r>
            <a:endParaRPr lang="en-US" sz="3200" i="1" dirty="0"/>
          </a:p>
        </p:txBody>
      </p:sp>
      <p:sp>
        <p:nvSpPr>
          <p:cNvPr id="321" name="Shape 321"/>
          <p:cNvSpPr/>
          <p:nvPr/>
        </p:nvSpPr>
        <p:spPr>
          <a:xfrm>
            <a:off x="888887" y="4027475"/>
            <a:ext cx="5794648" cy="4555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l">
              <a:lnSpc>
                <a:spcPct val="80000"/>
              </a:lnSpc>
              <a:defRPr sz="3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endParaRPr/>
          </a:p>
        </p:txBody>
      </p:sp>
      <p:pic>
        <p:nvPicPr>
          <p:cNvPr id="1026" name="Picture 2" descr="C:\Users\DELL\Desktop\4269583_orig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8887" y="10270781"/>
            <a:ext cx="3810000" cy="1762125"/>
          </a:xfrm>
          <a:prstGeom prst="rect">
            <a:avLst/>
          </a:prstGeom>
          <a:noFill/>
        </p:spPr>
      </p:pic>
      <p:sp>
        <p:nvSpPr>
          <p:cNvPr id="9" name="Shape 132"/>
          <p:cNvSpPr/>
          <p:nvPr/>
        </p:nvSpPr>
        <p:spPr>
          <a:xfrm>
            <a:off x="888886" y="7381417"/>
            <a:ext cx="11333829" cy="0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11" name="Picture 2" descr="C:\Users\DELL\Desktop\Buttons\Home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10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/>
              <a:t>Quartz Kingdom</a:t>
            </a:r>
            <a:endParaRPr sz="2400"/>
          </a:p>
        </p:txBody>
      </p:sp>
      <p:pic>
        <p:nvPicPr>
          <p:cNvPr id="12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3" name="Picture 2" descr="C:\Users\DELL\Desktop\Untitled-1 copy.png"/>
          <p:cNvPicPr>
            <a:picLocks noChangeAspect="1" noChangeArrowheads="1"/>
          </p:cNvPicPr>
          <p:nvPr/>
        </p:nvPicPr>
        <p:blipFill>
          <a:blip r:embed="rId9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261566" y="6684579"/>
            <a:ext cx="5566577" cy="1513490"/>
          </a:xfrm>
        </p:spPr>
        <p:txBody>
          <a:bodyPr>
            <a:normAutofit fontScale="90000"/>
          </a:bodyPr>
          <a:lstStyle/>
          <a:p>
            <a:r>
              <a:rPr lang="en-IN" sz="6600" dirty="0" smtClean="0"/>
              <a:t>Thank You……</a:t>
            </a:r>
            <a:endParaRPr lang="en-US" sz="6600" dirty="0"/>
          </a:p>
        </p:txBody>
      </p:sp>
      <p:pic>
        <p:nvPicPr>
          <p:cNvPr id="9" name="Picture 2" descr="C:\Users\DELL\Desktop\Button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6848" y="12198350"/>
            <a:ext cx="2724150" cy="576263"/>
          </a:xfrm>
          <a:prstGeom prst="rect">
            <a:avLst/>
          </a:prstGeom>
          <a:noFill/>
        </p:spPr>
      </p:pic>
      <p:sp>
        <p:nvSpPr>
          <p:cNvPr id="8" name="Shape 55"/>
          <p:cNvSpPr/>
          <p:nvPr/>
        </p:nvSpPr>
        <p:spPr>
          <a:xfrm>
            <a:off x="1078686" y="1949679"/>
            <a:ext cx="3149201" cy="4879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en-IN" sz="2400" dirty="0" smtClean="0"/>
              <a:t>Quartz Kingdom</a:t>
            </a:r>
            <a:endParaRPr sz="2400"/>
          </a:p>
        </p:txBody>
      </p:sp>
      <p:pic>
        <p:nvPicPr>
          <p:cNvPr id="10" name="Picture 2" descr="C:\Users\DELL\Desktop\diamond-solitary-animated-gif-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5843" y="1353"/>
            <a:ext cx="1398817" cy="1865089"/>
          </a:xfrm>
          <a:prstGeom prst="rect">
            <a:avLst/>
          </a:prstGeom>
          <a:noFill/>
        </p:spPr>
      </p:pic>
      <p:pic>
        <p:nvPicPr>
          <p:cNvPr id="11" name="Picture 2" descr="C:\Users\DELL\Desktop\Untitled-1 copy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 t="58469"/>
          <a:stretch>
            <a:fillRect/>
          </a:stretch>
        </p:blipFill>
        <p:spPr bwMode="auto">
          <a:xfrm>
            <a:off x="805156" y="1100138"/>
            <a:ext cx="3937007" cy="6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AC9006"/>
      </a:dk1>
      <a:lt1>
        <a:srgbClr val="A6A7AC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-Regular"/>
        <a:ea typeface="Montserrat-Regular"/>
        <a:cs typeface="Montserrat-Regular"/>
      </a:majorFont>
      <a:minorFont>
        <a:latin typeface="Montserrat-Regular"/>
        <a:ea typeface="Montserrat-Regular"/>
        <a:cs typeface="Montserrat-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A6A7AC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-Regular"/>
        <a:ea typeface="Montserrat-Regular"/>
        <a:cs typeface="Montserrat-Regular"/>
      </a:majorFont>
      <a:minorFont>
        <a:latin typeface="Montserrat-Regular"/>
        <a:ea typeface="Montserrat-Regular"/>
        <a:cs typeface="Montserrat-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A6A7AC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926</Words>
  <Application>Microsoft Macintosh PowerPoint</Application>
  <PresentationFormat>Custom</PresentationFormat>
  <Paragraphs>357</Paragraphs>
  <Slides>30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White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Chemical Properties of Quartz</vt:lpstr>
      <vt:lpstr>Slide 23</vt:lpstr>
      <vt:lpstr>Slide 24</vt:lpstr>
      <vt:lpstr>Slide 25</vt:lpstr>
      <vt:lpstr>Slide 26</vt:lpstr>
      <vt:lpstr>Slide 27</vt:lpstr>
      <vt:lpstr>Sister Companies ( For Quartz Mines)</vt:lpstr>
      <vt:lpstr>Slide 29</vt:lpstr>
      <vt:lpstr>Thank You……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Suthar</dc:creator>
  <cp:lastModifiedBy>DIAMOND</cp:lastModifiedBy>
  <cp:revision>157</cp:revision>
  <dcterms:modified xsi:type="dcterms:W3CDTF">2019-04-10T12:06:26Z</dcterms:modified>
</cp:coreProperties>
</file>